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7" r:id="rId7"/>
    <p:sldId id="279" r:id="rId8"/>
    <p:sldId id="258" r:id="rId9"/>
    <p:sldId id="280" r:id="rId10"/>
    <p:sldId id="264" r:id="rId11"/>
    <p:sldId id="260" r:id="rId12"/>
    <p:sldId id="262" r:id="rId13"/>
    <p:sldId id="281" r:id="rId14"/>
    <p:sldId id="282" r:id="rId15"/>
    <p:sldId id="263" r:id="rId16"/>
    <p:sldId id="265" r:id="rId17"/>
    <p:sldId id="283" r:id="rId18"/>
    <p:sldId id="266" r:id="rId19"/>
    <p:sldId id="268" r:id="rId20"/>
    <p:sldId id="270" r:id="rId21"/>
    <p:sldId id="272" r:id="rId22"/>
    <p:sldId id="269" r:id="rId23"/>
    <p:sldId id="276" r:id="rId24"/>
    <p:sldId id="284" r:id="rId25"/>
    <p:sldId id="285" r:id="rId26"/>
    <p:sldId id="277" r:id="rId27"/>
  </p:sldIdLst>
  <p:sldSz cx="12192000" cy="6858000"/>
  <p:notesSz cx="6858000" cy="9144000"/>
  <p:defaultTextStyle>
    <a:defPPr>
      <a:defRPr lang="ar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0D770-3EF0-4AD5-82C6-E7E7A586CB70}" v="241" dt="2024-04-18T01:12:43.5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FF2233-BFB1-4FC8-9529-1B87343DC89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2D6B80D-07DA-4619-A6A5-5CAD4D469AAE}">
      <dgm:prSet/>
      <dgm:spPr/>
      <dgm:t>
        <a:bodyPr/>
        <a:lstStyle/>
        <a:p>
          <a:r>
            <a:rPr lang="en-US" b="1" i="0" dirty="0"/>
            <a:t>User Registration and Authentication</a:t>
          </a:r>
          <a:endParaRPr lang="en-US" b="1" dirty="0"/>
        </a:p>
      </dgm:t>
    </dgm:pt>
    <dgm:pt modelId="{415F8601-7906-4B18-9125-D7950F731C2F}" type="sibTrans" cxnId="{535AC3C1-B658-47C3-9EB8-B9B55E7B8564}">
      <dgm:prSet/>
      <dgm:spPr/>
      <dgm:t>
        <a:bodyPr/>
        <a:lstStyle/>
        <a:p>
          <a:endParaRPr lang="en-US"/>
        </a:p>
      </dgm:t>
    </dgm:pt>
    <dgm:pt modelId="{F008D8FC-5FF5-47FF-AF49-2EC768F5FD26}" type="parTrans" cxnId="{535AC3C1-B658-47C3-9EB8-B9B55E7B8564}">
      <dgm:prSet/>
      <dgm:spPr/>
      <dgm:t>
        <a:bodyPr/>
        <a:lstStyle/>
        <a:p>
          <a:endParaRPr lang="en-US"/>
        </a:p>
      </dgm:t>
    </dgm:pt>
    <dgm:pt modelId="{7A7CC0CE-2021-4D05-AA23-9EE1494DD736}">
      <dgm:prSet/>
      <dgm:spPr/>
      <dgm:t>
        <a:bodyPr/>
        <a:lstStyle/>
        <a:p>
          <a:r>
            <a:rPr lang="en-US" b="1" i="0" dirty="0"/>
            <a:t>User</a:t>
          </a:r>
        </a:p>
        <a:p>
          <a:r>
            <a:rPr lang="en-US" b="1" i="0" dirty="0"/>
            <a:t> Dashboard</a:t>
          </a:r>
          <a:endParaRPr lang="en-US" b="1" dirty="0"/>
        </a:p>
      </dgm:t>
    </dgm:pt>
    <dgm:pt modelId="{E99B1866-12C4-4AE9-8209-74F56F621A56}" type="sibTrans" cxnId="{2CC33EAC-D51F-4B79-BA08-CECAC3DEC1ED}">
      <dgm:prSet/>
      <dgm:spPr/>
      <dgm:t>
        <a:bodyPr/>
        <a:lstStyle/>
        <a:p>
          <a:endParaRPr lang="en-US"/>
        </a:p>
      </dgm:t>
    </dgm:pt>
    <dgm:pt modelId="{DC7C980C-F132-4AB6-9299-6CEF9B959CD1}" type="parTrans" cxnId="{2CC33EAC-D51F-4B79-BA08-CECAC3DEC1ED}">
      <dgm:prSet/>
      <dgm:spPr/>
      <dgm:t>
        <a:bodyPr/>
        <a:lstStyle/>
        <a:p>
          <a:endParaRPr lang="en-US"/>
        </a:p>
      </dgm:t>
    </dgm:pt>
    <dgm:pt modelId="{2A7CF6CC-5F25-4A11-A91F-315E365B5E09}">
      <dgm:prSet/>
      <dgm:spPr/>
      <dgm:t>
        <a:bodyPr/>
        <a:lstStyle/>
        <a:p>
          <a:r>
            <a:rPr lang="en-US" b="1" i="0" dirty="0"/>
            <a:t>Real-time Currency Data</a:t>
          </a:r>
          <a:endParaRPr lang="en-US" b="1" dirty="0"/>
        </a:p>
      </dgm:t>
    </dgm:pt>
    <dgm:pt modelId="{1CA1F1BA-38E3-4AC4-8CE3-17DA1BF4E972}" type="sibTrans" cxnId="{BB38B3B4-6F0A-47D7-9400-7C0585C4531B}">
      <dgm:prSet/>
      <dgm:spPr/>
      <dgm:t>
        <a:bodyPr/>
        <a:lstStyle/>
        <a:p>
          <a:endParaRPr lang="en-US"/>
        </a:p>
      </dgm:t>
    </dgm:pt>
    <dgm:pt modelId="{36D0BB3F-7432-413D-A6A8-63F65D779255}" type="parTrans" cxnId="{BB38B3B4-6F0A-47D7-9400-7C0585C4531B}">
      <dgm:prSet/>
      <dgm:spPr/>
      <dgm:t>
        <a:bodyPr/>
        <a:lstStyle/>
        <a:p>
          <a:endParaRPr lang="en-US"/>
        </a:p>
      </dgm:t>
    </dgm:pt>
    <dgm:pt modelId="{2916D442-746E-4FDB-AEAE-DAAF6BFEA899}">
      <dgm:prSet/>
      <dgm:spPr/>
      <dgm:t>
        <a:bodyPr/>
        <a:lstStyle/>
        <a:p>
          <a:r>
            <a:rPr lang="en-US" b="1" i="0" dirty="0"/>
            <a:t>Transaction History</a:t>
          </a:r>
          <a:endParaRPr lang="en-US" b="1" dirty="0"/>
        </a:p>
      </dgm:t>
    </dgm:pt>
    <dgm:pt modelId="{E2B83BB4-4654-44AF-8BB8-D5D830C19A12}" type="sibTrans" cxnId="{DB64A56A-E15F-496D-9D1A-D3E2A54097C8}">
      <dgm:prSet/>
      <dgm:spPr/>
      <dgm:t>
        <a:bodyPr/>
        <a:lstStyle/>
        <a:p>
          <a:endParaRPr lang="en-US"/>
        </a:p>
      </dgm:t>
    </dgm:pt>
    <dgm:pt modelId="{0677FD1E-D5A4-4059-8B7C-44085970F412}" type="parTrans" cxnId="{DB64A56A-E15F-496D-9D1A-D3E2A54097C8}">
      <dgm:prSet/>
      <dgm:spPr/>
      <dgm:t>
        <a:bodyPr/>
        <a:lstStyle/>
        <a:p>
          <a:endParaRPr lang="en-US"/>
        </a:p>
      </dgm:t>
    </dgm:pt>
    <dgm:pt modelId="{62A2E4FB-63ED-49BE-A083-2D73A3242C57}">
      <dgm:prSet/>
      <dgm:spPr/>
      <dgm:t>
        <a:bodyPr/>
        <a:lstStyle/>
        <a:p>
          <a:r>
            <a:rPr lang="en-US" b="1" i="0" dirty="0"/>
            <a:t>User Portfolio Management</a:t>
          </a:r>
          <a:endParaRPr lang="en-US" b="1" dirty="0"/>
        </a:p>
      </dgm:t>
    </dgm:pt>
    <dgm:pt modelId="{5684F990-ED5F-436B-96DA-82B127FFD1F9}" type="sibTrans" cxnId="{3DA78C27-AC03-4977-8CDB-59F186843F8C}">
      <dgm:prSet/>
      <dgm:spPr/>
      <dgm:t>
        <a:bodyPr/>
        <a:lstStyle/>
        <a:p>
          <a:endParaRPr lang="en-US"/>
        </a:p>
      </dgm:t>
    </dgm:pt>
    <dgm:pt modelId="{C356E300-270E-4302-929E-19F643A243AC}" type="parTrans" cxnId="{3DA78C27-AC03-4977-8CDB-59F186843F8C}">
      <dgm:prSet/>
      <dgm:spPr/>
      <dgm:t>
        <a:bodyPr/>
        <a:lstStyle/>
        <a:p>
          <a:endParaRPr lang="en-US"/>
        </a:p>
      </dgm:t>
    </dgm:pt>
    <dgm:pt modelId="{FC08F004-5887-4A55-8884-6432FDC75ED1}">
      <dgm:prSet/>
      <dgm:spPr/>
      <dgm:t>
        <a:bodyPr/>
        <a:lstStyle/>
        <a:p>
          <a:r>
            <a:rPr lang="en-US" b="1" i="0" dirty="0"/>
            <a:t>Currency Conversion and Trading</a:t>
          </a:r>
          <a:endParaRPr lang="en-US" b="1" dirty="0"/>
        </a:p>
      </dgm:t>
    </dgm:pt>
    <dgm:pt modelId="{F149208E-F1A5-4D4D-BE11-36B4A840A13A}" type="sibTrans" cxnId="{787B93E1-9145-4DDD-8D65-F926708D4A7F}">
      <dgm:prSet/>
      <dgm:spPr/>
      <dgm:t>
        <a:bodyPr/>
        <a:lstStyle/>
        <a:p>
          <a:endParaRPr lang="en-US"/>
        </a:p>
      </dgm:t>
    </dgm:pt>
    <dgm:pt modelId="{690E8E66-B30D-4352-910C-1FFEDBE10450}" type="parTrans" cxnId="{787B93E1-9145-4DDD-8D65-F926708D4A7F}">
      <dgm:prSet/>
      <dgm:spPr/>
      <dgm:t>
        <a:bodyPr/>
        <a:lstStyle/>
        <a:p>
          <a:endParaRPr lang="en-US"/>
        </a:p>
      </dgm:t>
    </dgm:pt>
    <dgm:pt modelId="{87C17018-06DA-4F57-9B45-D04B843E51F3}" type="pres">
      <dgm:prSet presAssocID="{0AFF2233-BFB1-4FC8-9529-1B87343DC893}" presName="root" presStyleCnt="0">
        <dgm:presLayoutVars>
          <dgm:dir/>
          <dgm:resizeHandles val="exact"/>
        </dgm:presLayoutVars>
      </dgm:prSet>
      <dgm:spPr/>
    </dgm:pt>
    <dgm:pt modelId="{F3C0CB3F-8BE0-442F-B8CE-CC4FE41C4EB6}" type="pres">
      <dgm:prSet presAssocID="{62D6B80D-07DA-4619-A6A5-5CAD4D469AAE}" presName="compNode" presStyleCnt="0"/>
      <dgm:spPr/>
    </dgm:pt>
    <dgm:pt modelId="{378A8107-E844-487B-8B54-83E81CCB2F56}" type="pres">
      <dgm:prSet presAssocID="{62D6B80D-07DA-4619-A6A5-5CAD4D469A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94904C17-F23F-4635-86BD-24E7EB1F4D8A}" type="pres">
      <dgm:prSet presAssocID="{62D6B80D-07DA-4619-A6A5-5CAD4D469AAE}" presName="spaceRect" presStyleCnt="0"/>
      <dgm:spPr/>
    </dgm:pt>
    <dgm:pt modelId="{890541D6-37AB-4192-AC22-9BA3BE8353AB}" type="pres">
      <dgm:prSet presAssocID="{62D6B80D-07DA-4619-A6A5-5CAD4D469AAE}" presName="textRect" presStyleLbl="revTx" presStyleIdx="0" presStyleCnt="6">
        <dgm:presLayoutVars>
          <dgm:chMax val="1"/>
          <dgm:chPref val="1"/>
        </dgm:presLayoutVars>
      </dgm:prSet>
      <dgm:spPr/>
    </dgm:pt>
    <dgm:pt modelId="{F26D4834-6C64-4D4D-9B40-5C368F8B130D}" type="pres">
      <dgm:prSet presAssocID="{415F8601-7906-4B18-9125-D7950F731C2F}" presName="sibTrans" presStyleCnt="0"/>
      <dgm:spPr/>
    </dgm:pt>
    <dgm:pt modelId="{E4CDCAC7-8B0B-4B2D-B4ED-37EDB738E708}" type="pres">
      <dgm:prSet presAssocID="{7A7CC0CE-2021-4D05-AA23-9EE1494DD736}" presName="compNode" presStyleCnt="0"/>
      <dgm:spPr/>
    </dgm:pt>
    <dgm:pt modelId="{808FDE85-67F9-4FBF-B058-DECBA08FC2CA}" type="pres">
      <dgm:prSet presAssocID="{7A7CC0CE-2021-4D05-AA23-9EE1494DD736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E6291F3C-D755-471D-A236-FE21AAE9FB0A}" type="pres">
      <dgm:prSet presAssocID="{7A7CC0CE-2021-4D05-AA23-9EE1494DD736}" presName="spaceRect" presStyleCnt="0"/>
      <dgm:spPr/>
    </dgm:pt>
    <dgm:pt modelId="{5C84B656-E68D-464F-BB64-FA48A8453592}" type="pres">
      <dgm:prSet presAssocID="{7A7CC0CE-2021-4D05-AA23-9EE1494DD736}" presName="textRect" presStyleLbl="revTx" presStyleIdx="1" presStyleCnt="6">
        <dgm:presLayoutVars>
          <dgm:chMax val="1"/>
          <dgm:chPref val="1"/>
        </dgm:presLayoutVars>
      </dgm:prSet>
      <dgm:spPr/>
    </dgm:pt>
    <dgm:pt modelId="{26CCB752-9EBB-4D8A-BD6F-C53D3E30A16B}" type="pres">
      <dgm:prSet presAssocID="{E99B1866-12C4-4AE9-8209-74F56F621A56}" presName="sibTrans" presStyleCnt="0"/>
      <dgm:spPr/>
    </dgm:pt>
    <dgm:pt modelId="{9A758714-B419-41D2-9FED-1D67BB93E8EF}" type="pres">
      <dgm:prSet presAssocID="{2A7CF6CC-5F25-4A11-A91F-315E365B5E09}" presName="compNode" presStyleCnt="0"/>
      <dgm:spPr/>
    </dgm:pt>
    <dgm:pt modelId="{56D52181-D5E4-4000-BECD-A4EDA7DE2792}" type="pres">
      <dgm:prSet presAssocID="{2A7CF6CC-5F25-4A11-A91F-315E365B5E0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A3FD7F72-2C00-4E08-8C9B-71CE478F48AC}" type="pres">
      <dgm:prSet presAssocID="{2A7CF6CC-5F25-4A11-A91F-315E365B5E09}" presName="spaceRect" presStyleCnt="0"/>
      <dgm:spPr/>
    </dgm:pt>
    <dgm:pt modelId="{1825B0C6-3FE7-49E2-9CD9-2BE0F46E0008}" type="pres">
      <dgm:prSet presAssocID="{2A7CF6CC-5F25-4A11-A91F-315E365B5E09}" presName="textRect" presStyleLbl="revTx" presStyleIdx="2" presStyleCnt="6">
        <dgm:presLayoutVars>
          <dgm:chMax val="1"/>
          <dgm:chPref val="1"/>
        </dgm:presLayoutVars>
      </dgm:prSet>
      <dgm:spPr/>
    </dgm:pt>
    <dgm:pt modelId="{5CED2D2A-3B83-4AC1-9298-725E45F3F3D6}" type="pres">
      <dgm:prSet presAssocID="{1CA1F1BA-38E3-4AC4-8CE3-17DA1BF4E972}" presName="sibTrans" presStyleCnt="0"/>
      <dgm:spPr/>
    </dgm:pt>
    <dgm:pt modelId="{9AD2A223-1561-4263-B25C-2468EA7D04E1}" type="pres">
      <dgm:prSet presAssocID="{2916D442-746E-4FDB-AEAE-DAAF6BFEA899}" presName="compNode" presStyleCnt="0"/>
      <dgm:spPr/>
    </dgm:pt>
    <dgm:pt modelId="{A57AE24B-74F8-42F3-B02B-3A8DAE0827E8}" type="pres">
      <dgm:prSet presAssocID="{2916D442-746E-4FDB-AEAE-DAAF6BFEA899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DEC93969-DB08-4BF3-8BE3-AECBB50BA97B}" type="pres">
      <dgm:prSet presAssocID="{2916D442-746E-4FDB-AEAE-DAAF6BFEA899}" presName="spaceRect" presStyleCnt="0"/>
      <dgm:spPr/>
    </dgm:pt>
    <dgm:pt modelId="{362D25ED-68C1-456E-8766-37AEB61A418E}" type="pres">
      <dgm:prSet presAssocID="{2916D442-746E-4FDB-AEAE-DAAF6BFEA899}" presName="textRect" presStyleLbl="revTx" presStyleIdx="3" presStyleCnt="6">
        <dgm:presLayoutVars>
          <dgm:chMax val="1"/>
          <dgm:chPref val="1"/>
        </dgm:presLayoutVars>
      </dgm:prSet>
      <dgm:spPr/>
    </dgm:pt>
    <dgm:pt modelId="{FAF82EB7-2483-49D5-B734-0EB35B8366C0}" type="pres">
      <dgm:prSet presAssocID="{E2B83BB4-4654-44AF-8BB8-D5D830C19A12}" presName="sibTrans" presStyleCnt="0"/>
      <dgm:spPr/>
    </dgm:pt>
    <dgm:pt modelId="{9A2934FE-D1E6-409C-893B-24A78B048E3D}" type="pres">
      <dgm:prSet presAssocID="{62A2E4FB-63ED-49BE-A083-2D73A3242C57}" presName="compNode" presStyleCnt="0"/>
      <dgm:spPr/>
    </dgm:pt>
    <dgm:pt modelId="{0A1D3583-A6B0-40B2-A689-7E6FE0509E51}" type="pres">
      <dgm:prSet presAssocID="{62A2E4FB-63ED-49BE-A083-2D73A3242C5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50FC4FFF-136E-4291-B36C-5FAE0E534A7F}" type="pres">
      <dgm:prSet presAssocID="{62A2E4FB-63ED-49BE-A083-2D73A3242C57}" presName="spaceRect" presStyleCnt="0"/>
      <dgm:spPr/>
    </dgm:pt>
    <dgm:pt modelId="{DA5E9D61-85B9-46D8-94BE-2DEDF913D7B2}" type="pres">
      <dgm:prSet presAssocID="{62A2E4FB-63ED-49BE-A083-2D73A3242C57}" presName="textRect" presStyleLbl="revTx" presStyleIdx="4" presStyleCnt="6">
        <dgm:presLayoutVars>
          <dgm:chMax val="1"/>
          <dgm:chPref val="1"/>
        </dgm:presLayoutVars>
      </dgm:prSet>
      <dgm:spPr/>
    </dgm:pt>
    <dgm:pt modelId="{73FF5886-884D-4554-AE11-26B5187C231B}" type="pres">
      <dgm:prSet presAssocID="{5684F990-ED5F-436B-96DA-82B127FFD1F9}" presName="sibTrans" presStyleCnt="0"/>
      <dgm:spPr/>
    </dgm:pt>
    <dgm:pt modelId="{81A6191B-D35D-4248-B7DE-FBF8C64864E9}" type="pres">
      <dgm:prSet presAssocID="{FC08F004-5887-4A55-8884-6432FDC75ED1}" presName="compNode" presStyleCnt="0"/>
      <dgm:spPr/>
    </dgm:pt>
    <dgm:pt modelId="{A8E3F067-CF54-4564-B058-C5F58F5BE707}" type="pres">
      <dgm:prSet presAssocID="{FC08F004-5887-4A55-8884-6432FDC75ED1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3BBFC091-2674-4CD0-AD81-40B8431615E6}" type="pres">
      <dgm:prSet presAssocID="{FC08F004-5887-4A55-8884-6432FDC75ED1}" presName="spaceRect" presStyleCnt="0"/>
      <dgm:spPr/>
    </dgm:pt>
    <dgm:pt modelId="{9A0AE0AD-4F35-44DC-B730-966A87090E06}" type="pres">
      <dgm:prSet presAssocID="{FC08F004-5887-4A55-8884-6432FDC75ED1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3DA78C27-AC03-4977-8CDB-59F186843F8C}" srcId="{0AFF2233-BFB1-4FC8-9529-1B87343DC893}" destId="{62A2E4FB-63ED-49BE-A083-2D73A3242C57}" srcOrd="4" destOrd="0" parTransId="{C356E300-270E-4302-929E-19F643A243AC}" sibTransId="{5684F990-ED5F-436B-96DA-82B127FFD1F9}"/>
    <dgm:cxn modelId="{86AD592D-6FBF-43A0-B347-64C1062B9564}" type="presOf" srcId="{2A7CF6CC-5F25-4A11-A91F-315E365B5E09}" destId="{1825B0C6-3FE7-49E2-9CD9-2BE0F46E0008}" srcOrd="0" destOrd="0" presId="urn:microsoft.com/office/officeart/2018/2/layout/IconLabelList"/>
    <dgm:cxn modelId="{AA66A52D-D1BD-4B17-BAFB-4E5E311286BD}" type="presOf" srcId="{FC08F004-5887-4A55-8884-6432FDC75ED1}" destId="{9A0AE0AD-4F35-44DC-B730-966A87090E06}" srcOrd="0" destOrd="0" presId="urn:microsoft.com/office/officeart/2018/2/layout/IconLabelList"/>
    <dgm:cxn modelId="{DB64A56A-E15F-496D-9D1A-D3E2A54097C8}" srcId="{0AFF2233-BFB1-4FC8-9529-1B87343DC893}" destId="{2916D442-746E-4FDB-AEAE-DAAF6BFEA899}" srcOrd="3" destOrd="0" parTransId="{0677FD1E-D5A4-4059-8B7C-44085970F412}" sibTransId="{E2B83BB4-4654-44AF-8BB8-D5D830C19A12}"/>
    <dgm:cxn modelId="{864AB955-6AEB-4553-A908-295AB11CCE14}" type="presOf" srcId="{62D6B80D-07DA-4619-A6A5-5CAD4D469AAE}" destId="{890541D6-37AB-4192-AC22-9BA3BE8353AB}" srcOrd="0" destOrd="0" presId="urn:microsoft.com/office/officeart/2018/2/layout/IconLabelList"/>
    <dgm:cxn modelId="{50C51278-6824-4903-9D77-FFAAD734E75A}" type="presOf" srcId="{7A7CC0CE-2021-4D05-AA23-9EE1494DD736}" destId="{5C84B656-E68D-464F-BB64-FA48A8453592}" srcOrd="0" destOrd="0" presId="urn:microsoft.com/office/officeart/2018/2/layout/IconLabelList"/>
    <dgm:cxn modelId="{A44B0E79-4151-47C4-8559-51D9B5EB4F79}" type="presOf" srcId="{2916D442-746E-4FDB-AEAE-DAAF6BFEA899}" destId="{362D25ED-68C1-456E-8766-37AEB61A418E}" srcOrd="0" destOrd="0" presId="urn:microsoft.com/office/officeart/2018/2/layout/IconLabelList"/>
    <dgm:cxn modelId="{17EEF782-C464-4DE8-838B-5CB0AC971BD9}" type="presOf" srcId="{0AFF2233-BFB1-4FC8-9529-1B87343DC893}" destId="{87C17018-06DA-4F57-9B45-D04B843E51F3}" srcOrd="0" destOrd="0" presId="urn:microsoft.com/office/officeart/2018/2/layout/IconLabelList"/>
    <dgm:cxn modelId="{2CC33EAC-D51F-4B79-BA08-CECAC3DEC1ED}" srcId="{0AFF2233-BFB1-4FC8-9529-1B87343DC893}" destId="{7A7CC0CE-2021-4D05-AA23-9EE1494DD736}" srcOrd="1" destOrd="0" parTransId="{DC7C980C-F132-4AB6-9299-6CEF9B959CD1}" sibTransId="{E99B1866-12C4-4AE9-8209-74F56F621A56}"/>
    <dgm:cxn modelId="{BB38B3B4-6F0A-47D7-9400-7C0585C4531B}" srcId="{0AFF2233-BFB1-4FC8-9529-1B87343DC893}" destId="{2A7CF6CC-5F25-4A11-A91F-315E365B5E09}" srcOrd="2" destOrd="0" parTransId="{36D0BB3F-7432-413D-A6A8-63F65D779255}" sibTransId="{1CA1F1BA-38E3-4AC4-8CE3-17DA1BF4E972}"/>
    <dgm:cxn modelId="{535AC3C1-B658-47C3-9EB8-B9B55E7B8564}" srcId="{0AFF2233-BFB1-4FC8-9529-1B87343DC893}" destId="{62D6B80D-07DA-4619-A6A5-5CAD4D469AAE}" srcOrd="0" destOrd="0" parTransId="{F008D8FC-5FF5-47FF-AF49-2EC768F5FD26}" sibTransId="{415F8601-7906-4B18-9125-D7950F731C2F}"/>
    <dgm:cxn modelId="{787B93E1-9145-4DDD-8D65-F926708D4A7F}" srcId="{0AFF2233-BFB1-4FC8-9529-1B87343DC893}" destId="{FC08F004-5887-4A55-8884-6432FDC75ED1}" srcOrd="5" destOrd="0" parTransId="{690E8E66-B30D-4352-910C-1FFEDBE10450}" sibTransId="{F149208E-F1A5-4D4D-BE11-36B4A840A13A}"/>
    <dgm:cxn modelId="{3A5383FE-E497-4E1E-BD2A-F9AA3451812F}" type="presOf" srcId="{62A2E4FB-63ED-49BE-A083-2D73A3242C57}" destId="{DA5E9D61-85B9-46D8-94BE-2DEDF913D7B2}" srcOrd="0" destOrd="0" presId="urn:microsoft.com/office/officeart/2018/2/layout/IconLabelList"/>
    <dgm:cxn modelId="{FE8DDC5C-396A-4EBB-9939-7C50620F12EA}" type="presParOf" srcId="{87C17018-06DA-4F57-9B45-D04B843E51F3}" destId="{F3C0CB3F-8BE0-442F-B8CE-CC4FE41C4EB6}" srcOrd="0" destOrd="0" presId="urn:microsoft.com/office/officeart/2018/2/layout/IconLabelList"/>
    <dgm:cxn modelId="{A69F9E1C-79FA-4690-B664-A0B2E5398608}" type="presParOf" srcId="{F3C0CB3F-8BE0-442F-B8CE-CC4FE41C4EB6}" destId="{378A8107-E844-487B-8B54-83E81CCB2F56}" srcOrd="0" destOrd="0" presId="urn:microsoft.com/office/officeart/2018/2/layout/IconLabelList"/>
    <dgm:cxn modelId="{C2FFA8F0-8446-4843-80F8-451661A62070}" type="presParOf" srcId="{F3C0CB3F-8BE0-442F-B8CE-CC4FE41C4EB6}" destId="{94904C17-F23F-4635-86BD-24E7EB1F4D8A}" srcOrd="1" destOrd="0" presId="urn:microsoft.com/office/officeart/2018/2/layout/IconLabelList"/>
    <dgm:cxn modelId="{F250E336-8E56-44B0-B21D-8E7C6B02FCE2}" type="presParOf" srcId="{F3C0CB3F-8BE0-442F-B8CE-CC4FE41C4EB6}" destId="{890541D6-37AB-4192-AC22-9BA3BE8353AB}" srcOrd="2" destOrd="0" presId="urn:microsoft.com/office/officeart/2018/2/layout/IconLabelList"/>
    <dgm:cxn modelId="{F5B7DB1B-9CCE-488A-8B49-F7C0C8146352}" type="presParOf" srcId="{87C17018-06DA-4F57-9B45-D04B843E51F3}" destId="{F26D4834-6C64-4D4D-9B40-5C368F8B130D}" srcOrd="1" destOrd="0" presId="urn:microsoft.com/office/officeart/2018/2/layout/IconLabelList"/>
    <dgm:cxn modelId="{C268C008-C2BE-43BE-9F7C-ABCEB39D8B34}" type="presParOf" srcId="{87C17018-06DA-4F57-9B45-D04B843E51F3}" destId="{E4CDCAC7-8B0B-4B2D-B4ED-37EDB738E708}" srcOrd="2" destOrd="0" presId="urn:microsoft.com/office/officeart/2018/2/layout/IconLabelList"/>
    <dgm:cxn modelId="{ADE62BE7-B429-4C2D-B482-B5F88A94ED99}" type="presParOf" srcId="{E4CDCAC7-8B0B-4B2D-B4ED-37EDB738E708}" destId="{808FDE85-67F9-4FBF-B058-DECBA08FC2CA}" srcOrd="0" destOrd="0" presId="urn:microsoft.com/office/officeart/2018/2/layout/IconLabelList"/>
    <dgm:cxn modelId="{4F84836E-76F0-4EC1-BDFB-0F8A7E21E838}" type="presParOf" srcId="{E4CDCAC7-8B0B-4B2D-B4ED-37EDB738E708}" destId="{E6291F3C-D755-471D-A236-FE21AAE9FB0A}" srcOrd="1" destOrd="0" presId="urn:microsoft.com/office/officeart/2018/2/layout/IconLabelList"/>
    <dgm:cxn modelId="{FAE24606-EEC1-40F0-8890-0B0AFB511968}" type="presParOf" srcId="{E4CDCAC7-8B0B-4B2D-B4ED-37EDB738E708}" destId="{5C84B656-E68D-464F-BB64-FA48A8453592}" srcOrd="2" destOrd="0" presId="urn:microsoft.com/office/officeart/2018/2/layout/IconLabelList"/>
    <dgm:cxn modelId="{C16979DC-B764-444D-98CB-9C25BC7D54CC}" type="presParOf" srcId="{87C17018-06DA-4F57-9B45-D04B843E51F3}" destId="{26CCB752-9EBB-4D8A-BD6F-C53D3E30A16B}" srcOrd="3" destOrd="0" presId="urn:microsoft.com/office/officeart/2018/2/layout/IconLabelList"/>
    <dgm:cxn modelId="{C1E3B327-8866-479E-815D-6386563987B3}" type="presParOf" srcId="{87C17018-06DA-4F57-9B45-D04B843E51F3}" destId="{9A758714-B419-41D2-9FED-1D67BB93E8EF}" srcOrd="4" destOrd="0" presId="urn:microsoft.com/office/officeart/2018/2/layout/IconLabelList"/>
    <dgm:cxn modelId="{47D9B7FF-9A07-41BE-8C76-2D160FA90B5A}" type="presParOf" srcId="{9A758714-B419-41D2-9FED-1D67BB93E8EF}" destId="{56D52181-D5E4-4000-BECD-A4EDA7DE2792}" srcOrd="0" destOrd="0" presId="urn:microsoft.com/office/officeart/2018/2/layout/IconLabelList"/>
    <dgm:cxn modelId="{0CE44C30-8265-405A-965D-E9137646EB4A}" type="presParOf" srcId="{9A758714-B419-41D2-9FED-1D67BB93E8EF}" destId="{A3FD7F72-2C00-4E08-8C9B-71CE478F48AC}" srcOrd="1" destOrd="0" presId="urn:microsoft.com/office/officeart/2018/2/layout/IconLabelList"/>
    <dgm:cxn modelId="{F6229EF8-125C-417C-A6E4-FAA902FB2C9C}" type="presParOf" srcId="{9A758714-B419-41D2-9FED-1D67BB93E8EF}" destId="{1825B0C6-3FE7-49E2-9CD9-2BE0F46E0008}" srcOrd="2" destOrd="0" presId="urn:microsoft.com/office/officeart/2018/2/layout/IconLabelList"/>
    <dgm:cxn modelId="{7025ABA4-95C4-4B6C-93B2-B2A347622D35}" type="presParOf" srcId="{87C17018-06DA-4F57-9B45-D04B843E51F3}" destId="{5CED2D2A-3B83-4AC1-9298-725E45F3F3D6}" srcOrd="5" destOrd="0" presId="urn:microsoft.com/office/officeart/2018/2/layout/IconLabelList"/>
    <dgm:cxn modelId="{783FCFF0-2E3E-4DA9-B575-6D06E6A93965}" type="presParOf" srcId="{87C17018-06DA-4F57-9B45-D04B843E51F3}" destId="{9AD2A223-1561-4263-B25C-2468EA7D04E1}" srcOrd="6" destOrd="0" presId="urn:microsoft.com/office/officeart/2018/2/layout/IconLabelList"/>
    <dgm:cxn modelId="{D6585679-2B5B-4FA5-86BA-89667F46B31F}" type="presParOf" srcId="{9AD2A223-1561-4263-B25C-2468EA7D04E1}" destId="{A57AE24B-74F8-42F3-B02B-3A8DAE0827E8}" srcOrd="0" destOrd="0" presId="urn:microsoft.com/office/officeart/2018/2/layout/IconLabelList"/>
    <dgm:cxn modelId="{D4FC70B8-3084-4C19-9D4E-95B5E9C7A814}" type="presParOf" srcId="{9AD2A223-1561-4263-B25C-2468EA7D04E1}" destId="{DEC93969-DB08-4BF3-8BE3-AECBB50BA97B}" srcOrd="1" destOrd="0" presId="urn:microsoft.com/office/officeart/2018/2/layout/IconLabelList"/>
    <dgm:cxn modelId="{EDC0E156-0C1F-44B1-A226-096771962597}" type="presParOf" srcId="{9AD2A223-1561-4263-B25C-2468EA7D04E1}" destId="{362D25ED-68C1-456E-8766-37AEB61A418E}" srcOrd="2" destOrd="0" presId="urn:microsoft.com/office/officeart/2018/2/layout/IconLabelList"/>
    <dgm:cxn modelId="{2F0429E2-CC08-4CE4-8C51-E2C485ACD943}" type="presParOf" srcId="{87C17018-06DA-4F57-9B45-D04B843E51F3}" destId="{FAF82EB7-2483-49D5-B734-0EB35B8366C0}" srcOrd="7" destOrd="0" presId="urn:microsoft.com/office/officeart/2018/2/layout/IconLabelList"/>
    <dgm:cxn modelId="{6D4B2549-4AA0-4031-AFBC-232DBC60E9D8}" type="presParOf" srcId="{87C17018-06DA-4F57-9B45-D04B843E51F3}" destId="{9A2934FE-D1E6-409C-893B-24A78B048E3D}" srcOrd="8" destOrd="0" presId="urn:microsoft.com/office/officeart/2018/2/layout/IconLabelList"/>
    <dgm:cxn modelId="{91862CDD-2B5F-443F-935A-C782C497B3F8}" type="presParOf" srcId="{9A2934FE-D1E6-409C-893B-24A78B048E3D}" destId="{0A1D3583-A6B0-40B2-A689-7E6FE0509E51}" srcOrd="0" destOrd="0" presId="urn:microsoft.com/office/officeart/2018/2/layout/IconLabelList"/>
    <dgm:cxn modelId="{2272C016-40B2-499F-BB1A-CBB1B327FCF9}" type="presParOf" srcId="{9A2934FE-D1E6-409C-893B-24A78B048E3D}" destId="{50FC4FFF-136E-4291-B36C-5FAE0E534A7F}" srcOrd="1" destOrd="0" presId="urn:microsoft.com/office/officeart/2018/2/layout/IconLabelList"/>
    <dgm:cxn modelId="{3A8A3F08-47B7-47EE-9ACD-8E2F692B2D1D}" type="presParOf" srcId="{9A2934FE-D1E6-409C-893B-24A78B048E3D}" destId="{DA5E9D61-85B9-46D8-94BE-2DEDF913D7B2}" srcOrd="2" destOrd="0" presId="urn:microsoft.com/office/officeart/2018/2/layout/IconLabelList"/>
    <dgm:cxn modelId="{31509CFE-F632-4A41-8754-3064412E12A8}" type="presParOf" srcId="{87C17018-06DA-4F57-9B45-D04B843E51F3}" destId="{73FF5886-884D-4554-AE11-26B5187C231B}" srcOrd="9" destOrd="0" presId="urn:microsoft.com/office/officeart/2018/2/layout/IconLabelList"/>
    <dgm:cxn modelId="{6D945255-7352-4255-871E-88BDF1B718BE}" type="presParOf" srcId="{87C17018-06DA-4F57-9B45-D04B843E51F3}" destId="{81A6191B-D35D-4248-B7DE-FBF8C64864E9}" srcOrd="10" destOrd="0" presId="urn:microsoft.com/office/officeart/2018/2/layout/IconLabelList"/>
    <dgm:cxn modelId="{3E74ECCA-4717-4AB2-BAEB-3F0AB6F15E46}" type="presParOf" srcId="{81A6191B-D35D-4248-B7DE-FBF8C64864E9}" destId="{A8E3F067-CF54-4564-B058-C5F58F5BE707}" srcOrd="0" destOrd="0" presId="urn:microsoft.com/office/officeart/2018/2/layout/IconLabelList"/>
    <dgm:cxn modelId="{0889C14B-3749-4C62-B8FE-A5DCC3782E42}" type="presParOf" srcId="{81A6191B-D35D-4248-B7DE-FBF8C64864E9}" destId="{3BBFC091-2674-4CD0-AD81-40B8431615E6}" srcOrd="1" destOrd="0" presId="urn:microsoft.com/office/officeart/2018/2/layout/IconLabelList"/>
    <dgm:cxn modelId="{CD5CCB30-E9FB-4B90-A8F9-F6E7FD1215DD}" type="presParOf" srcId="{81A6191B-D35D-4248-B7DE-FBF8C64864E9}" destId="{9A0AE0AD-4F35-44DC-B730-966A87090E0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BCE6EB-79D1-4901-B5E4-8DC3AF94A38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8A3946C-5120-4087-9F6D-7D8FE36DBB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Duration: 23 workdays</a:t>
          </a:r>
          <a:endParaRPr lang="en-US"/>
        </a:p>
      </dgm:t>
    </dgm:pt>
    <dgm:pt modelId="{3FBFADC0-4508-450D-818D-C6153A583CC1}" type="parTrans" cxnId="{4CAA75EE-ECD2-4F95-B22B-5D4F78808B2B}">
      <dgm:prSet/>
      <dgm:spPr/>
      <dgm:t>
        <a:bodyPr/>
        <a:lstStyle/>
        <a:p>
          <a:endParaRPr lang="en-US"/>
        </a:p>
      </dgm:t>
    </dgm:pt>
    <dgm:pt modelId="{C7E95D73-D0CB-4469-8A79-42489A3CD31B}" type="sibTrans" cxnId="{4CAA75EE-ECD2-4F95-B22B-5D4F78808B2B}">
      <dgm:prSet/>
      <dgm:spPr/>
      <dgm:t>
        <a:bodyPr/>
        <a:lstStyle/>
        <a:p>
          <a:endParaRPr lang="en-US"/>
        </a:p>
      </dgm:t>
    </dgm:pt>
    <dgm:pt modelId="{24C4F235-3FCD-4702-87B2-8EC7E57B7E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On (60% velocity) Days of actual work: 4 (Four Team Members) * 23 * 0.60 = 55 Days</a:t>
          </a:r>
          <a:endParaRPr lang="en-US" b="1"/>
        </a:p>
      </dgm:t>
    </dgm:pt>
    <dgm:pt modelId="{A57EEA89-DE91-41D1-9072-F49368BDA0D1}" type="parTrans" cxnId="{97FA4CD3-4925-40F1-A125-022C9AB50621}">
      <dgm:prSet/>
      <dgm:spPr/>
      <dgm:t>
        <a:bodyPr/>
        <a:lstStyle/>
        <a:p>
          <a:endParaRPr lang="en-US"/>
        </a:p>
      </dgm:t>
    </dgm:pt>
    <dgm:pt modelId="{C210CA65-94BE-4BEC-94F2-B2F7FC9F0A10}" type="sibTrans" cxnId="{97FA4CD3-4925-40F1-A125-022C9AB50621}">
      <dgm:prSet/>
      <dgm:spPr/>
      <dgm:t>
        <a:bodyPr/>
        <a:lstStyle/>
        <a:p>
          <a:endParaRPr lang="en-US"/>
        </a:p>
      </dgm:t>
    </dgm:pt>
    <dgm:pt modelId="{E271E06D-6FD4-4FBA-91C6-DAE2BEA28016}" type="pres">
      <dgm:prSet presAssocID="{14BCE6EB-79D1-4901-B5E4-8DC3AF94A38D}" presName="root" presStyleCnt="0">
        <dgm:presLayoutVars>
          <dgm:dir/>
          <dgm:resizeHandles val="exact"/>
        </dgm:presLayoutVars>
      </dgm:prSet>
      <dgm:spPr/>
    </dgm:pt>
    <dgm:pt modelId="{EB716AE0-AE21-4DEF-820D-842EFCCF27A0}" type="pres">
      <dgm:prSet presAssocID="{88A3946C-5120-4087-9F6D-7D8FE36DBBF5}" presName="compNode" presStyleCnt="0"/>
      <dgm:spPr/>
    </dgm:pt>
    <dgm:pt modelId="{E18D0BA4-5A69-4561-A6C6-784F33A28CFE}" type="pres">
      <dgm:prSet presAssocID="{88A3946C-5120-4087-9F6D-7D8FE36DBBF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78A94BB4-7080-40F5-9C1D-DB5351AC8043}" type="pres">
      <dgm:prSet presAssocID="{88A3946C-5120-4087-9F6D-7D8FE36DBBF5}" presName="spaceRect" presStyleCnt="0"/>
      <dgm:spPr/>
    </dgm:pt>
    <dgm:pt modelId="{0C900E63-726A-4294-A525-DACB87D5209F}" type="pres">
      <dgm:prSet presAssocID="{88A3946C-5120-4087-9F6D-7D8FE36DBBF5}" presName="textRect" presStyleLbl="revTx" presStyleIdx="0" presStyleCnt="2">
        <dgm:presLayoutVars>
          <dgm:chMax val="1"/>
          <dgm:chPref val="1"/>
        </dgm:presLayoutVars>
      </dgm:prSet>
      <dgm:spPr/>
    </dgm:pt>
    <dgm:pt modelId="{BDE97F61-21B0-4DDC-B71B-C05C05A75C9F}" type="pres">
      <dgm:prSet presAssocID="{C7E95D73-D0CB-4469-8A79-42489A3CD31B}" presName="sibTrans" presStyleCnt="0"/>
      <dgm:spPr/>
    </dgm:pt>
    <dgm:pt modelId="{6911460E-8F26-49F0-A359-03359FD9D463}" type="pres">
      <dgm:prSet presAssocID="{24C4F235-3FCD-4702-87B2-8EC7E57B7E94}" presName="compNode" presStyleCnt="0"/>
      <dgm:spPr/>
    </dgm:pt>
    <dgm:pt modelId="{EE820A4F-B8A0-4FB5-8122-1D346667B3FA}" type="pres">
      <dgm:prSet presAssocID="{24C4F235-3FCD-4702-87B2-8EC7E57B7E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cket"/>
        </a:ext>
      </dgm:extLst>
    </dgm:pt>
    <dgm:pt modelId="{69CBAA98-E3CF-42E3-ACC1-2097DC0A0821}" type="pres">
      <dgm:prSet presAssocID="{24C4F235-3FCD-4702-87B2-8EC7E57B7E94}" presName="spaceRect" presStyleCnt="0"/>
      <dgm:spPr/>
    </dgm:pt>
    <dgm:pt modelId="{D456F85E-C087-477B-B4C7-C165F9E3BEEF}" type="pres">
      <dgm:prSet presAssocID="{24C4F235-3FCD-4702-87B2-8EC7E57B7E9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EC5A706-7BEE-4ABF-A384-DC4B8DF36FB7}" type="presOf" srcId="{88A3946C-5120-4087-9F6D-7D8FE36DBBF5}" destId="{0C900E63-726A-4294-A525-DACB87D5209F}" srcOrd="0" destOrd="0" presId="urn:microsoft.com/office/officeart/2018/2/layout/IconLabelList"/>
    <dgm:cxn modelId="{CB22E530-1FBC-496A-A9A7-BA0694843F0B}" type="presOf" srcId="{14BCE6EB-79D1-4901-B5E4-8DC3AF94A38D}" destId="{E271E06D-6FD4-4FBA-91C6-DAE2BEA28016}" srcOrd="0" destOrd="0" presId="urn:microsoft.com/office/officeart/2018/2/layout/IconLabelList"/>
    <dgm:cxn modelId="{CE015467-040B-48F6-BD5B-24248573D954}" type="presOf" srcId="{24C4F235-3FCD-4702-87B2-8EC7E57B7E94}" destId="{D456F85E-C087-477B-B4C7-C165F9E3BEEF}" srcOrd="0" destOrd="0" presId="urn:microsoft.com/office/officeart/2018/2/layout/IconLabelList"/>
    <dgm:cxn modelId="{97FA4CD3-4925-40F1-A125-022C9AB50621}" srcId="{14BCE6EB-79D1-4901-B5E4-8DC3AF94A38D}" destId="{24C4F235-3FCD-4702-87B2-8EC7E57B7E94}" srcOrd="1" destOrd="0" parTransId="{A57EEA89-DE91-41D1-9072-F49368BDA0D1}" sibTransId="{C210CA65-94BE-4BEC-94F2-B2F7FC9F0A10}"/>
    <dgm:cxn modelId="{4CAA75EE-ECD2-4F95-B22B-5D4F78808B2B}" srcId="{14BCE6EB-79D1-4901-B5E4-8DC3AF94A38D}" destId="{88A3946C-5120-4087-9F6D-7D8FE36DBBF5}" srcOrd="0" destOrd="0" parTransId="{3FBFADC0-4508-450D-818D-C6153A583CC1}" sibTransId="{C7E95D73-D0CB-4469-8A79-42489A3CD31B}"/>
    <dgm:cxn modelId="{2D86A63F-492F-4283-820D-09CBE90085C5}" type="presParOf" srcId="{E271E06D-6FD4-4FBA-91C6-DAE2BEA28016}" destId="{EB716AE0-AE21-4DEF-820D-842EFCCF27A0}" srcOrd="0" destOrd="0" presId="urn:microsoft.com/office/officeart/2018/2/layout/IconLabelList"/>
    <dgm:cxn modelId="{C8B167F7-78CD-4D6A-829C-101A8F96B2DA}" type="presParOf" srcId="{EB716AE0-AE21-4DEF-820D-842EFCCF27A0}" destId="{E18D0BA4-5A69-4561-A6C6-784F33A28CFE}" srcOrd="0" destOrd="0" presId="urn:microsoft.com/office/officeart/2018/2/layout/IconLabelList"/>
    <dgm:cxn modelId="{CDA9DC8D-F080-469D-9A91-6061461D7DB2}" type="presParOf" srcId="{EB716AE0-AE21-4DEF-820D-842EFCCF27A0}" destId="{78A94BB4-7080-40F5-9C1D-DB5351AC8043}" srcOrd="1" destOrd="0" presId="urn:microsoft.com/office/officeart/2018/2/layout/IconLabelList"/>
    <dgm:cxn modelId="{F3BE8E05-C71B-46B2-AAC1-B1DDD7E5B697}" type="presParOf" srcId="{EB716AE0-AE21-4DEF-820D-842EFCCF27A0}" destId="{0C900E63-726A-4294-A525-DACB87D5209F}" srcOrd="2" destOrd="0" presId="urn:microsoft.com/office/officeart/2018/2/layout/IconLabelList"/>
    <dgm:cxn modelId="{31A65CD9-3AC8-496D-B30C-0495EEF45E6E}" type="presParOf" srcId="{E271E06D-6FD4-4FBA-91C6-DAE2BEA28016}" destId="{BDE97F61-21B0-4DDC-B71B-C05C05A75C9F}" srcOrd="1" destOrd="0" presId="urn:microsoft.com/office/officeart/2018/2/layout/IconLabelList"/>
    <dgm:cxn modelId="{55384F9D-895A-47A9-AD81-423E843DDB4B}" type="presParOf" srcId="{E271E06D-6FD4-4FBA-91C6-DAE2BEA28016}" destId="{6911460E-8F26-49F0-A359-03359FD9D463}" srcOrd="2" destOrd="0" presId="urn:microsoft.com/office/officeart/2018/2/layout/IconLabelList"/>
    <dgm:cxn modelId="{8AA5C112-2A34-46ED-BBF0-91DBD149F7E2}" type="presParOf" srcId="{6911460E-8F26-49F0-A359-03359FD9D463}" destId="{EE820A4F-B8A0-4FB5-8122-1D346667B3FA}" srcOrd="0" destOrd="0" presId="urn:microsoft.com/office/officeart/2018/2/layout/IconLabelList"/>
    <dgm:cxn modelId="{896EABA6-A7AC-459F-AF4E-4C54EEED5B4D}" type="presParOf" srcId="{6911460E-8F26-49F0-A359-03359FD9D463}" destId="{69CBAA98-E3CF-42E3-ACC1-2097DC0A0821}" srcOrd="1" destOrd="0" presId="urn:microsoft.com/office/officeart/2018/2/layout/IconLabelList"/>
    <dgm:cxn modelId="{7820F981-32F8-4872-B1F3-7A36F817A0CA}" type="presParOf" srcId="{6911460E-8F26-49F0-A359-03359FD9D463}" destId="{D456F85E-C087-477B-B4C7-C165F9E3BEE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BCE6EB-79D1-4901-B5E4-8DC3AF94A38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8A3946C-5120-4087-9F6D-7D8FE36DBBF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i="0"/>
            <a:t>Duration: 18 workdays</a:t>
          </a:r>
          <a:endParaRPr lang="en-US"/>
        </a:p>
      </dgm:t>
    </dgm:pt>
    <dgm:pt modelId="{3FBFADC0-4508-450D-818D-C6153A583CC1}" type="parTrans" cxnId="{4CAA75EE-ECD2-4F95-B22B-5D4F78808B2B}">
      <dgm:prSet/>
      <dgm:spPr/>
      <dgm:t>
        <a:bodyPr/>
        <a:lstStyle/>
        <a:p>
          <a:endParaRPr lang="en-US"/>
        </a:p>
      </dgm:t>
    </dgm:pt>
    <dgm:pt modelId="{C7E95D73-D0CB-4469-8A79-42489A3CD31B}" type="sibTrans" cxnId="{4CAA75EE-ECD2-4F95-B22B-5D4F78808B2B}">
      <dgm:prSet/>
      <dgm:spPr/>
      <dgm:t>
        <a:bodyPr/>
        <a:lstStyle/>
        <a:p>
          <a:endParaRPr lang="en-US"/>
        </a:p>
      </dgm:t>
    </dgm:pt>
    <dgm:pt modelId="{24C4F235-3FCD-4702-87B2-8EC7E57B7E9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i="0"/>
            <a:t>On (60% velocity) Days of actual work: 4 (Four Team Members) * 18 * 0.60 = 43 Days</a:t>
          </a:r>
          <a:endParaRPr lang="en-US" b="1"/>
        </a:p>
      </dgm:t>
    </dgm:pt>
    <dgm:pt modelId="{A57EEA89-DE91-41D1-9072-F49368BDA0D1}" type="parTrans" cxnId="{97FA4CD3-4925-40F1-A125-022C9AB50621}">
      <dgm:prSet/>
      <dgm:spPr/>
      <dgm:t>
        <a:bodyPr/>
        <a:lstStyle/>
        <a:p>
          <a:endParaRPr lang="en-US"/>
        </a:p>
      </dgm:t>
    </dgm:pt>
    <dgm:pt modelId="{C210CA65-94BE-4BEC-94F2-B2F7FC9F0A10}" type="sibTrans" cxnId="{97FA4CD3-4925-40F1-A125-022C9AB50621}">
      <dgm:prSet/>
      <dgm:spPr/>
      <dgm:t>
        <a:bodyPr/>
        <a:lstStyle/>
        <a:p>
          <a:endParaRPr lang="en-US"/>
        </a:p>
      </dgm:t>
    </dgm:pt>
    <dgm:pt modelId="{0E798642-F0C0-4379-88AB-AF27BEF0D2EC}" type="pres">
      <dgm:prSet presAssocID="{14BCE6EB-79D1-4901-B5E4-8DC3AF94A38D}" presName="root" presStyleCnt="0">
        <dgm:presLayoutVars>
          <dgm:dir/>
          <dgm:resizeHandles val="exact"/>
        </dgm:presLayoutVars>
      </dgm:prSet>
      <dgm:spPr/>
    </dgm:pt>
    <dgm:pt modelId="{0CC609BF-9357-4D9B-B2A6-A7B1D4928ADD}" type="pres">
      <dgm:prSet presAssocID="{88A3946C-5120-4087-9F6D-7D8FE36DBBF5}" presName="compNode" presStyleCnt="0"/>
      <dgm:spPr/>
    </dgm:pt>
    <dgm:pt modelId="{820E9E86-C337-4CBD-B149-02DA1AC290E1}" type="pres">
      <dgm:prSet presAssocID="{88A3946C-5120-4087-9F6D-7D8FE36DBBF5}" presName="iconBgRect" presStyleLbl="bgShp" presStyleIdx="0" presStyleCnt="2"/>
      <dgm:spPr/>
    </dgm:pt>
    <dgm:pt modelId="{0F4FF20A-9FBF-442E-A708-0F44E2870CCF}" type="pres">
      <dgm:prSet presAssocID="{88A3946C-5120-4087-9F6D-7D8FE36DBBF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BDA9A50-4B5D-44D0-A751-CF5B1DCDD1A8}" type="pres">
      <dgm:prSet presAssocID="{88A3946C-5120-4087-9F6D-7D8FE36DBBF5}" presName="spaceRect" presStyleCnt="0"/>
      <dgm:spPr/>
    </dgm:pt>
    <dgm:pt modelId="{B72D8B6B-ECAE-42B0-8D1A-A391C181E3A8}" type="pres">
      <dgm:prSet presAssocID="{88A3946C-5120-4087-9F6D-7D8FE36DBBF5}" presName="textRect" presStyleLbl="revTx" presStyleIdx="0" presStyleCnt="2">
        <dgm:presLayoutVars>
          <dgm:chMax val="1"/>
          <dgm:chPref val="1"/>
        </dgm:presLayoutVars>
      </dgm:prSet>
      <dgm:spPr/>
    </dgm:pt>
    <dgm:pt modelId="{8399E7C5-71F9-4192-BE7D-9883AA871B33}" type="pres">
      <dgm:prSet presAssocID="{C7E95D73-D0CB-4469-8A79-42489A3CD31B}" presName="sibTrans" presStyleCnt="0"/>
      <dgm:spPr/>
    </dgm:pt>
    <dgm:pt modelId="{F4A864D3-2E26-44BC-8000-5C9EC1582989}" type="pres">
      <dgm:prSet presAssocID="{24C4F235-3FCD-4702-87B2-8EC7E57B7E94}" presName="compNode" presStyleCnt="0"/>
      <dgm:spPr/>
    </dgm:pt>
    <dgm:pt modelId="{F4E2692A-2D2F-4F7F-9256-199515DBC009}" type="pres">
      <dgm:prSet presAssocID="{24C4F235-3FCD-4702-87B2-8EC7E57B7E94}" presName="iconBgRect" presStyleLbl="bgShp" presStyleIdx="1" presStyleCnt="2"/>
      <dgm:spPr/>
    </dgm:pt>
    <dgm:pt modelId="{8BC7C3FB-3DB0-439C-B12E-AB2068BBD663}" type="pres">
      <dgm:prSet presAssocID="{24C4F235-3FCD-4702-87B2-8EC7E57B7E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B9171174-9A1E-4295-BE38-46407D16B2D9}" type="pres">
      <dgm:prSet presAssocID="{24C4F235-3FCD-4702-87B2-8EC7E57B7E94}" presName="spaceRect" presStyleCnt="0"/>
      <dgm:spPr/>
    </dgm:pt>
    <dgm:pt modelId="{22B41EB6-91E2-4B49-B2BB-ABEED9FE9660}" type="pres">
      <dgm:prSet presAssocID="{24C4F235-3FCD-4702-87B2-8EC7E57B7E9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9FB806C-CFB9-478F-B2F9-5507A7D39DC6}" type="presOf" srcId="{88A3946C-5120-4087-9F6D-7D8FE36DBBF5}" destId="{B72D8B6B-ECAE-42B0-8D1A-A391C181E3A8}" srcOrd="0" destOrd="0" presId="urn:microsoft.com/office/officeart/2018/5/layout/IconCircleLabelList"/>
    <dgm:cxn modelId="{815FAFAB-18F0-4BD7-AD46-E5EE2E933428}" type="presOf" srcId="{14BCE6EB-79D1-4901-B5E4-8DC3AF94A38D}" destId="{0E798642-F0C0-4379-88AB-AF27BEF0D2EC}" srcOrd="0" destOrd="0" presId="urn:microsoft.com/office/officeart/2018/5/layout/IconCircleLabelList"/>
    <dgm:cxn modelId="{97FA4CD3-4925-40F1-A125-022C9AB50621}" srcId="{14BCE6EB-79D1-4901-B5E4-8DC3AF94A38D}" destId="{24C4F235-3FCD-4702-87B2-8EC7E57B7E94}" srcOrd="1" destOrd="0" parTransId="{A57EEA89-DE91-41D1-9072-F49368BDA0D1}" sibTransId="{C210CA65-94BE-4BEC-94F2-B2F7FC9F0A10}"/>
    <dgm:cxn modelId="{08B6D5ED-A6FB-45EE-BFB2-F77110179D38}" type="presOf" srcId="{24C4F235-3FCD-4702-87B2-8EC7E57B7E94}" destId="{22B41EB6-91E2-4B49-B2BB-ABEED9FE9660}" srcOrd="0" destOrd="0" presId="urn:microsoft.com/office/officeart/2018/5/layout/IconCircleLabelList"/>
    <dgm:cxn modelId="{4CAA75EE-ECD2-4F95-B22B-5D4F78808B2B}" srcId="{14BCE6EB-79D1-4901-B5E4-8DC3AF94A38D}" destId="{88A3946C-5120-4087-9F6D-7D8FE36DBBF5}" srcOrd="0" destOrd="0" parTransId="{3FBFADC0-4508-450D-818D-C6153A583CC1}" sibTransId="{C7E95D73-D0CB-4469-8A79-42489A3CD31B}"/>
    <dgm:cxn modelId="{9D59908A-96EB-4FB7-B82D-FE5951215606}" type="presParOf" srcId="{0E798642-F0C0-4379-88AB-AF27BEF0D2EC}" destId="{0CC609BF-9357-4D9B-B2A6-A7B1D4928ADD}" srcOrd="0" destOrd="0" presId="urn:microsoft.com/office/officeart/2018/5/layout/IconCircleLabelList"/>
    <dgm:cxn modelId="{83DDBDAE-EDC6-4E8D-A79D-12ADF248EE8B}" type="presParOf" srcId="{0CC609BF-9357-4D9B-B2A6-A7B1D4928ADD}" destId="{820E9E86-C337-4CBD-B149-02DA1AC290E1}" srcOrd="0" destOrd="0" presId="urn:microsoft.com/office/officeart/2018/5/layout/IconCircleLabelList"/>
    <dgm:cxn modelId="{7DB9384F-F5A1-405E-A63A-7C94ECE3A693}" type="presParOf" srcId="{0CC609BF-9357-4D9B-B2A6-A7B1D4928ADD}" destId="{0F4FF20A-9FBF-442E-A708-0F44E2870CCF}" srcOrd="1" destOrd="0" presId="urn:microsoft.com/office/officeart/2018/5/layout/IconCircleLabelList"/>
    <dgm:cxn modelId="{104C86BF-9D93-4103-87EF-A6A936D5B367}" type="presParOf" srcId="{0CC609BF-9357-4D9B-B2A6-A7B1D4928ADD}" destId="{5BDA9A50-4B5D-44D0-A751-CF5B1DCDD1A8}" srcOrd="2" destOrd="0" presId="urn:microsoft.com/office/officeart/2018/5/layout/IconCircleLabelList"/>
    <dgm:cxn modelId="{C16C26E8-2975-4ABC-A080-A9A495AD3D6C}" type="presParOf" srcId="{0CC609BF-9357-4D9B-B2A6-A7B1D4928ADD}" destId="{B72D8B6B-ECAE-42B0-8D1A-A391C181E3A8}" srcOrd="3" destOrd="0" presId="urn:microsoft.com/office/officeart/2018/5/layout/IconCircleLabelList"/>
    <dgm:cxn modelId="{EF6C8B91-5D7B-440D-A05C-72315977EB8B}" type="presParOf" srcId="{0E798642-F0C0-4379-88AB-AF27BEF0D2EC}" destId="{8399E7C5-71F9-4192-BE7D-9883AA871B33}" srcOrd="1" destOrd="0" presId="urn:microsoft.com/office/officeart/2018/5/layout/IconCircleLabelList"/>
    <dgm:cxn modelId="{ADB56BAE-54F4-4A46-96B5-29C9B71E6E3A}" type="presParOf" srcId="{0E798642-F0C0-4379-88AB-AF27BEF0D2EC}" destId="{F4A864D3-2E26-44BC-8000-5C9EC1582989}" srcOrd="2" destOrd="0" presId="urn:microsoft.com/office/officeart/2018/5/layout/IconCircleLabelList"/>
    <dgm:cxn modelId="{C618BF5C-379A-4571-AC41-01498EA6721E}" type="presParOf" srcId="{F4A864D3-2E26-44BC-8000-5C9EC1582989}" destId="{F4E2692A-2D2F-4F7F-9256-199515DBC009}" srcOrd="0" destOrd="0" presId="urn:microsoft.com/office/officeart/2018/5/layout/IconCircleLabelList"/>
    <dgm:cxn modelId="{C64B068F-32C1-400F-B6A4-24D41B46E175}" type="presParOf" srcId="{F4A864D3-2E26-44BC-8000-5C9EC1582989}" destId="{8BC7C3FB-3DB0-439C-B12E-AB2068BBD663}" srcOrd="1" destOrd="0" presId="urn:microsoft.com/office/officeart/2018/5/layout/IconCircleLabelList"/>
    <dgm:cxn modelId="{519F7C7A-02E0-4934-A725-EF94310647BF}" type="presParOf" srcId="{F4A864D3-2E26-44BC-8000-5C9EC1582989}" destId="{B9171174-9A1E-4295-BE38-46407D16B2D9}" srcOrd="2" destOrd="0" presId="urn:microsoft.com/office/officeart/2018/5/layout/IconCircleLabelList"/>
    <dgm:cxn modelId="{77F650B9-EA1A-42D7-B3EE-33EFCF6B429C}" type="presParOf" srcId="{F4A864D3-2E26-44BC-8000-5C9EC1582989}" destId="{22B41EB6-91E2-4B49-B2BB-ABEED9FE966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8A8107-E844-487B-8B54-83E81CCB2F56}">
      <dsp:nvSpPr>
        <dsp:cNvPr id="0" name=""/>
        <dsp:cNvSpPr/>
      </dsp:nvSpPr>
      <dsp:spPr>
        <a:xfrm>
          <a:off x="421398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0541D6-37AB-4192-AC22-9BA3BE8353AB}">
      <dsp:nvSpPr>
        <dsp:cNvPr id="0" name=""/>
        <dsp:cNvSpPr/>
      </dsp:nvSpPr>
      <dsp:spPr>
        <a:xfrm>
          <a:off x="841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User Registration and Authentication</a:t>
          </a:r>
          <a:endParaRPr lang="en-US" sz="1400" b="1" kern="1200" dirty="0"/>
        </a:p>
      </dsp:txBody>
      <dsp:txXfrm>
        <a:off x="841" y="2344441"/>
        <a:ext cx="1529296" cy="611718"/>
      </dsp:txXfrm>
    </dsp:sp>
    <dsp:sp modelId="{808FDE85-67F9-4FBF-B058-DECBA08FC2CA}">
      <dsp:nvSpPr>
        <dsp:cNvPr id="0" name=""/>
        <dsp:cNvSpPr/>
      </dsp:nvSpPr>
      <dsp:spPr>
        <a:xfrm>
          <a:off x="2218322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4B656-E68D-464F-BB64-FA48A8453592}">
      <dsp:nvSpPr>
        <dsp:cNvPr id="0" name=""/>
        <dsp:cNvSpPr/>
      </dsp:nvSpPr>
      <dsp:spPr>
        <a:xfrm>
          <a:off x="1797765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User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 Dashboard</a:t>
          </a:r>
          <a:endParaRPr lang="en-US" sz="1400" b="1" kern="1200" dirty="0"/>
        </a:p>
      </dsp:txBody>
      <dsp:txXfrm>
        <a:off x="1797765" y="2344441"/>
        <a:ext cx="1529296" cy="611718"/>
      </dsp:txXfrm>
    </dsp:sp>
    <dsp:sp modelId="{56D52181-D5E4-4000-BECD-A4EDA7DE2792}">
      <dsp:nvSpPr>
        <dsp:cNvPr id="0" name=""/>
        <dsp:cNvSpPr/>
      </dsp:nvSpPr>
      <dsp:spPr>
        <a:xfrm>
          <a:off x="4015246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5B0C6-3FE7-49E2-9CD9-2BE0F46E0008}">
      <dsp:nvSpPr>
        <dsp:cNvPr id="0" name=""/>
        <dsp:cNvSpPr/>
      </dsp:nvSpPr>
      <dsp:spPr>
        <a:xfrm>
          <a:off x="3594689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Real-time Currency Data</a:t>
          </a:r>
          <a:endParaRPr lang="en-US" sz="1400" b="1" kern="1200" dirty="0"/>
        </a:p>
      </dsp:txBody>
      <dsp:txXfrm>
        <a:off x="3594689" y="2344441"/>
        <a:ext cx="1529296" cy="611718"/>
      </dsp:txXfrm>
    </dsp:sp>
    <dsp:sp modelId="{A57AE24B-74F8-42F3-B02B-3A8DAE0827E8}">
      <dsp:nvSpPr>
        <dsp:cNvPr id="0" name=""/>
        <dsp:cNvSpPr/>
      </dsp:nvSpPr>
      <dsp:spPr>
        <a:xfrm>
          <a:off x="5812170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2D25ED-68C1-456E-8766-37AEB61A418E}">
      <dsp:nvSpPr>
        <dsp:cNvPr id="0" name=""/>
        <dsp:cNvSpPr/>
      </dsp:nvSpPr>
      <dsp:spPr>
        <a:xfrm>
          <a:off x="5391613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Transaction History</a:t>
          </a:r>
          <a:endParaRPr lang="en-US" sz="1400" b="1" kern="1200" dirty="0"/>
        </a:p>
      </dsp:txBody>
      <dsp:txXfrm>
        <a:off x="5391613" y="2344441"/>
        <a:ext cx="1529296" cy="611718"/>
      </dsp:txXfrm>
    </dsp:sp>
    <dsp:sp modelId="{0A1D3583-A6B0-40B2-A689-7E6FE0509E51}">
      <dsp:nvSpPr>
        <dsp:cNvPr id="0" name=""/>
        <dsp:cNvSpPr/>
      </dsp:nvSpPr>
      <dsp:spPr>
        <a:xfrm>
          <a:off x="7609093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5E9D61-85B9-46D8-94BE-2DEDF913D7B2}">
      <dsp:nvSpPr>
        <dsp:cNvPr id="0" name=""/>
        <dsp:cNvSpPr/>
      </dsp:nvSpPr>
      <dsp:spPr>
        <a:xfrm>
          <a:off x="7188537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User Portfolio Management</a:t>
          </a:r>
          <a:endParaRPr lang="en-US" sz="1400" b="1" kern="1200" dirty="0"/>
        </a:p>
      </dsp:txBody>
      <dsp:txXfrm>
        <a:off x="7188537" y="2344441"/>
        <a:ext cx="1529296" cy="611718"/>
      </dsp:txXfrm>
    </dsp:sp>
    <dsp:sp modelId="{A8E3F067-CF54-4564-B058-C5F58F5BE707}">
      <dsp:nvSpPr>
        <dsp:cNvPr id="0" name=""/>
        <dsp:cNvSpPr/>
      </dsp:nvSpPr>
      <dsp:spPr>
        <a:xfrm>
          <a:off x="9406017" y="1395177"/>
          <a:ext cx="688183" cy="6881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0AE0AD-4F35-44DC-B730-966A87090E06}">
      <dsp:nvSpPr>
        <dsp:cNvPr id="0" name=""/>
        <dsp:cNvSpPr/>
      </dsp:nvSpPr>
      <dsp:spPr>
        <a:xfrm>
          <a:off x="8985461" y="2344441"/>
          <a:ext cx="1529296" cy="611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Currency Conversion and Trading</a:t>
          </a:r>
          <a:endParaRPr lang="en-US" sz="1400" b="1" kern="1200" dirty="0"/>
        </a:p>
      </dsp:txBody>
      <dsp:txXfrm>
        <a:off x="8985461" y="2344441"/>
        <a:ext cx="1529296" cy="611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D0BA4-5A69-4561-A6C6-784F33A28CFE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00E63-726A-4294-A525-DACB87D5209F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/>
            <a:t>Duration: 23 workdays</a:t>
          </a:r>
          <a:endParaRPr lang="en-US" sz="1700" kern="1200"/>
        </a:p>
      </dsp:txBody>
      <dsp:txXfrm>
        <a:off x="765914" y="2943510"/>
        <a:ext cx="4320000" cy="720000"/>
      </dsp:txXfrm>
    </dsp:sp>
    <dsp:sp modelId="{EE820A4F-B8A0-4FB5-8122-1D346667B3FA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6F85E-C087-477B-B4C7-C165F9E3BEEF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/>
            <a:t>On (60% velocity) Days of actual work: 4 (Four Team Members) * 23 * 0.60 = 55 Days</a:t>
          </a:r>
          <a:endParaRPr lang="en-US" sz="1700" b="1" kern="1200"/>
        </a:p>
      </dsp:txBody>
      <dsp:txXfrm>
        <a:off x="5841914" y="2943510"/>
        <a:ext cx="432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0E9E86-C337-4CBD-B149-02DA1AC290E1}">
      <dsp:nvSpPr>
        <dsp:cNvPr id="0" name=""/>
        <dsp:cNvSpPr/>
      </dsp:nvSpPr>
      <dsp:spPr>
        <a:xfrm>
          <a:off x="638097" y="255108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4FF20A-9FBF-442E-A708-0F44E2870CCF}">
      <dsp:nvSpPr>
        <dsp:cNvPr id="0" name=""/>
        <dsp:cNvSpPr/>
      </dsp:nvSpPr>
      <dsp:spPr>
        <a:xfrm>
          <a:off x="1040285" y="657295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2D8B6B-ECAE-42B0-8D1A-A391C181E3A8}">
      <dsp:nvSpPr>
        <dsp:cNvPr id="0" name=""/>
        <dsp:cNvSpPr/>
      </dsp:nvSpPr>
      <dsp:spPr>
        <a:xfrm>
          <a:off x="34816" y="2730108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i="0" kern="1200"/>
            <a:t>Duration: 18 workdays</a:t>
          </a:r>
          <a:endParaRPr lang="en-US" sz="1500" kern="1200"/>
        </a:p>
      </dsp:txBody>
      <dsp:txXfrm>
        <a:off x="34816" y="2730108"/>
        <a:ext cx="3093750" cy="720000"/>
      </dsp:txXfrm>
    </dsp:sp>
    <dsp:sp modelId="{F4E2692A-2D2F-4F7F-9256-199515DBC009}">
      <dsp:nvSpPr>
        <dsp:cNvPr id="0" name=""/>
        <dsp:cNvSpPr/>
      </dsp:nvSpPr>
      <dsp:spPr>
        <a:xfrm>
          <a:off x="4273253" y="255108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C7C3FB-3DB0-439C-B12E-AB2068BBD663}">
      <dsp:nvSpPr>
        <dsp:cNvPr id="0" name=""/>
        <dsp:cNvSpPr/>
      </dsp:nvSpPr>
      <dsp:spPr>
        <a:xfrm>
          <a:off x="4675441" y="657295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41EB6-91E2-4B49-B2BB-ABEED9FE9660}">
      <dsp:nvSpPr>
        <dsp:cNvPr id="0" name=""/>
        <dsp:cNvSpPr/>
      </dsp:nvSpPr>
      <dsp:spPr>
        <a:xfrm>
          <a:off x="3669972" y="2730108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i="0" kern="1200"/>
            <a:t>On (60% velocity) Days of actual work: 4 (Four Team Members) * 18 * 0.60 = 43 Days</a:t>
          </a:r>
          <a:endParaRPr lang="en-US" sz="1500" b="1" kern="1200"/>
        </a:p>
      </dsp:txBody>
      <dsp:txXfrm>
        <a:off x="3669972" y="2730108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jpeg>
</file>

<file path=ppt/media/image24.pn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svg>
</file>

<file path=ppt/media/image41.jpg>
</file>

<file path=ppt/media/image42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E9CB6-0328-7346-0535-12BA60183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46C532-DD34-EB85-3D25-BAB88F7E00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26653-DD15-CE1D-20FB-92E54793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A6B1-51EA-AD7B-9F1D-66FCC8D6B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53560-F4E0-F54D-EF36-9F162E996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2809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3DB38-E2C2-C34F-BADB-30F9E897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531DC6-6D45-BED3-BF0A-BDDBA98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0CC27-F0F5-3775-745B-C9FBA63C4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68B98-50B2-8CCC-DDC7-4C4B0E48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61947-59BF-9068-F4AB-45E526A67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37749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5BCD5C-AFD8-8A3A-3FB4-616171328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5CC625-11F7-1CEF-7445-A32CCC8CA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A5F2-D186-C554-ACB6-E031BB2D7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5062A-AB42-566F-0C81-288F8479D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1353D-4BDB-16C3-2BFB-9A92D7B2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83022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7152-68C1-3124-57C5-DB68CC9CE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18B2A-14D0-8D5B-CD52-212C488A1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0B4DE-4470-7971-E7FA-CF0ED1AC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F7F83-B61C-8903-0BF3-277F93538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2477B-06F0-272D-7906-D584AE283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023155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EA370-58DF-6E50-BE7E-E0D6A4D31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40D71-E1B1-30DC-67A4-7850BAF4C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15080-D116-3412-6F3D-5208705EC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ED1BD-0D6E-2D1B-AA7B-521A52C7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ED42C-BAE5-DF2F-4E39-4B600873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101434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DFE5-361C-28B5-F243-2DFE488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1A893-7C1E-6FF0-D800-44AB78F69E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47CFC-2B94-774B-E676-25F714DAB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E6F52-789D-C7B2-4E24-763FDAC4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22332-A9A5-8CB6-B8CD-46019B5D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892CF-61DB-42C6-BCBD-15D3AD8E9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919679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E0F85-1354-9FC0-00FB-8055A7EA1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80141-5397-5357-9198-D75EB0047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0CE263-087A-E04D-880F-FFF4978EB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E1672E-1DA0-67D0-5314-25E50A376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08525-57DE-7CE8-490E-7697479D1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26E3-EA81-1ACA-B06C-865CECC30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A03BC9-4CE6-460C-5A06-882D3FF7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B8DB07-257A-AC84-EBCE-1A2EE6102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71401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12C80-02D2-3F58-548B-390204CFF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8FB25-7C38-1180-D0A2-3F7E70B10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77A3FB-665D-9248-C4D6-E918CDF65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29BFFE-7554-FDB1-E163-98EDFB06E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84006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67E1CD-9742-18AD-F45C-886B7FCBB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D01B4-5119-0765-B083-102F7D7CA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FD0BE-BD33-935D-3F08-C42708F8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168590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579A-5C62-421F-2DE7-E7626EB4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02055-6253-F307-001B-18C29E84F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DA7BF-34C3-B4B2-5359-7FF37436A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C1899-FAFC-7606-D08F-4353C5EA9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2FEA9-DEFF-4DB0-E6E4-4B3CBC4B3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36B36-4816-689E-CB04-3411972C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945449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B04A-C621-A73C-9A6D-C3D00333F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F9583D-E425-89E3-9679-8E6CC2652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C5BC8-8E85-E590-5A96-25619CA04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69AD14-8514-E5E0-6E12-04F2BB4DA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BD77F-70DB-2BFE-D081-7F433E4D1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0ABC0-857A-FC79-B08E-3032BEF5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537696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1AAE5-F36E-3027-2AE7-2D88996B1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124FA-88CE-7C84-DF70-B474C9215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05D20-5B37-EBB9-CB0B-54F2469957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9D27B0-5116-4B93-A017-BE069C2E0427}" type="datetimeFigureOut">
              <a:rPr lang="ar-SA" smtClean="0"/>
              <a:t>09/10/1445</a:t>
            </a:fld>
            <a:endParaRPr lang="ar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E716D-87E2-0E82-88BE-8A69AEE3FF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C6936-BB26-FB28-C92C-705F1EC63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F00747-48CF-4DE5-B395-B58374F32353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1518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digital stock market graph">
            <a:extLst>
              <a:ext uri="{FF2B5EF4-FFF2-40B4-BE49-F238E27FC236}">
                <a16:creationId xmlns:a16="http://schemas.microsoft.com/office/drawing/2014/main" id="{76EAD210-65CE-99F7-646C-6AD7A010C4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67" t="2852" r="593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10D1BC-4CD1-177E-1DEA-A78003B63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7627332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700" b="0" i="0" dirty="0">
                <a:effectLst/>
                <a:latin typeface="Söhne"/>
              </a:rPr>
              <a:t>Virtual Currency Exchange Platform (VCEP)</a:t>
            </a:r>
            <a:br>
              <a:rPr lang="en-US" sz="3700" b="0" i="0" dirty="0">
                <a:effectLst/>
                <a:latin typeface="Söhne"/>
              </a:rPr>
            </a:br>
            <a:br>
              <a:rPr lang="en-US" sz="3700" b="0" i="0" dirty="0">
                <a:effectLst/>
                <a:latin typeface="Söhne"/>
              </a:rPr>
            </a:br>
            <a:r>
              <a:rPr lang="en-US" sz="3600" b="0" i="0" dirty="0">
                <a:effectLst/>
                <a:latin typeface="Söhne"/>
              </a:rPr>
              <a:t>A Web-based Virtual Currency Exchange for IST303 Course</a:t>
            </a:r>
            <a:endParaRPr lang="ar-SA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CC17F-7391-7027-CEFD-CE5EED385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b="1" i="0" dirty="0">
                <a:effectLst/>
                <a:latin typeface="Söhne"/>
              </a:rPr>
              <a:t>Group 4:</a:t>
            </a:r>
            <a:r>
              <a:rPr lang="en-US" sz="2000" b="0" i="0" dirty="0">
                <a:effectLst/>
                <a:latin typeface="Söhne"/>
              </a:rPr>
              <a:t> </a:t>
            </a:r>
            <a:endParaRPr lang="en-US" sz="2000" dirty="0">
              <a:latin typeface="Söhne"/>
            </a:endParaRPr>
          </a:p>
          <a:p>
            <a:pPr algn="l"/>
            <a:r>
              <a:rPr lang="en-US" sz="2000" b="0" i="0" dirty="0">
                <a:effectLst/>
                <a:latin typeface="Söhne"/>
              </a:rPr>
              <a:t>Ahmed, </a:t>
            </a:r>
            <a:r>
              <a:rPr lang="en-US" sz="2000" b="0" i="0" dirty="0" err="1">
                <a:effectLst/>
                <a:latin typeface="Söhne"/>
              </a:rPr>
              <a:t>Ameya</a:t>
            </a:r>
            <a:r>
              <a:rPr lang="en-US" sz="2000" b="0" i="0" dirty="0">
                <a:effectLst/>
                <a:latin typeface="Söhne"/>
              </a:rPr>
              <a:t>, Clement, Divya</a:t>
            </a:r>
            <a:endParaRPr lang="ar-SA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880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76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66A47-9A52-863A-C7FC-0806D7339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3800" b="1" i="0">
                <a:effectLst/>
                <a:highlight>
                  <a:srgbClr val="FFFFFF"/>
                </a:highlight>
                <a:latin typeface="-apple-system"/>
              </a:rPr>
              <a:t>Transaction History Features:</a:t>
            </a:r>
            <a:br>
              <a:rPr lang="en-US" sz="3800" b="1" i="0">
                <a:effectLst/>
                <a:highlight>
                  <a:srgbClr val="FFFFFF"/>
                </a:highlight>
                <a:latin typeface="-apple-system"/>
              </a:rPr>
            </a:br>
            <a:endParaRPr lang="ar-SA" sz="380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85D4D09B-1F2C-8215-C8A5-D1019587E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69" r="2843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621DC-5B93-01E1-82F2-5BA418F6C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1. Design Database Schema for Transaction History: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2. Develop Backend API Endpoints: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3. Implement Frontend Interface: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4. Integration of Frontend and Backend: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5. Testing and Quality Assurance:</a:t>
            </a:r>
          </a:p>
        </p:txBody>
      </p:sp>
    </p:spTree>
    <p:extLst>
      <p:ext uri="{BB962C8B-B14F-4D97-AF65-F5344CB8AC3E}">
        <p14:creationId xmlns:p14="http://schemas.microsoft.com/office/powerpoint/2010/main" val="247046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66A47-9A52-863A-C7FC-0806D7339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600" b="1" i="0">
                <a:effectLst/>
                <a:highlight>
                  <a:srgbClr val="FFFFFF"/>
                </a:highlight>
                <a:latin typeface="-apple-system"/>
              </a:rPr>
              <a:t>User Portfolio Management Features: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0D54E005-AD8E-7CD1-93AF-957EA03691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66" r="43803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621DC-5B93-01E1-82F2-5BA418F6C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1. Update Database Schema for Portfolio Management: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2. Backend Services for Portfolio Management: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3. Frontend Development for Portfolio Display:</a:t>
            </a:r>
          </a:p>
          <a:p>
            <a:pPr marL="0" indent="0">
              <a:buNone/>
            </a:pPr>
            <a:r>
              <a:rPr lang="en-US" sz="2200" b="1" i="0">
                <a:effectLst/>
                <a:highlight>
                  <a:srgbClr val="FFFFFF"/>
                </a:highlight>
                <a:latin typeface="-apple-system"/>
              </a:rPr>
              <a:t>4. Portfolio Feature Integration and Testing:</a:t>
            </a:r>
          </a:p>
        </p:txBody>
      </p:sp>
    </p:spTree>
    <p:extLst>
      <p:ext uri="{BB962C8B-B14F-4D97-AF65-F5344CB8AC3E}">
        <p14:creationId xmlns:p14="http://schemas.microsoft.com/office/powerpoint/2010/main" val="163843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133351-5392-2CBC-DCD6-7ED58509A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" b="1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BB08C5-2FFE-5D35-7AFB-0A1CDCC96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Burndown Chart iteration1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62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598F4-2213-1847-D1B4-AC705A3FD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3700" b="1" i="0">
                <a:effectLst/>
                <a:latin typeface="-apple-system"/>
              </a:rPr>
              <a:t>Iteration 2: User communication and forum</a:t>
            </a:r>
            <a:br>
              <a:rPr lang="en-US" sz="3700" b="1" i="0">
                <a:effectLst/>
                <a:latin typeface="-apple-system"/>
              </a:rPr>
            </a:br>
            <a:endParaRPr lang="ar-SA" sz="37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48D4518-C300-7551-BFC4-4C0DE37AA0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1" r="54723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CF5F29-B0AB-4810-9A8B-5138610123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5261929"/>
              </p:ext>
            </p:extLst>
          </p:nvPr>
        </p:nvGraphicFramePr>
        <p:xfrm>
          <a:off x="4553734" y="2409830"/>
          <a:ext cx="6798539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16530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B863C-504A-6F70-B41F-B3462BF8A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3800" b="1" i="0">
                <a:effectLst/>
                <a:highlight>
                  <a:srgbClr val="FFFFFF"/>
                </a:highlight>
                <a:latin typeface="-apple-system"/>
              </a:rPr>
              <a:t>User Communication Forum Features:</a:t>
            </a:r>
            <a:br>
              <a:rPr lang="en-US" sz="3800" b="1" i="0">
                <a:effectLst/>
                <a:highlight>
                  <a:srgbClr val="FFFFFF"/>
                </a:highlight>
                <a:latin typeface="-apple-system"/>
              </a:rPr>
            </a:br>
            <a:endParaRPr lang="ar-SA" sz="3800"/>
          </a:p>
        </p:txBody>
      </p:sp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772AF051-01C4-588C-070D-25C00CB918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28" r="903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CA75D-BA7A-2C5C-E252-CB55BFC94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2025" y="2551937"/>
            <a:ext cx="7296150" cy="41250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1. Design Database Schema for the Forum:</a:t>
            </a:r>
          </a:p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2. Developing Backend for Forum Functionality:</a:t>
            </a:r>
          </a:p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3. Implementing User Authentication and Permissions:</a:t>
            </a:r>
          </a:p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4. Frontend Development for the Forum:</a:t>
            </a:r>
          </a:p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5. Integration of Frontend and Backend:</a:t>
            </a:r>
          </a:p>
          <a:p>
            <a:pPr marL="0" indent="0">
              <a:buNone/>
            </a:pPr>
            <a:r>
              <a:rPr lang="en-US" sz="1400" b="1" i="0" dirty="0">
                <a:effectLst/>
                <a:highlight>
                  <a:srgbClr val="FFFFFF"/>
                </a:highlight>
                <a:latin typeface="-apple-system"/>
              </a:rPr>
              <a:t>6. Testing and Quality Assurance for Forum Features:</a:t>
            </a:r>
          </a:p>
        </p:txBody>
      </p:sp>
    </p:spTree>
    <p:extLst>
      <p:ext uri="{BB962C8B-B14F-4D97-AF65-F5344CB8AC3E}">
        <p14:creationId xmlns:p14="http://schemas.microsoft.com/office/powerpoint/2010/main" val="152611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B21495-2FFB-4EE5-177A-44DAA6031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350223-A0BB-047B-C0A7-9369737E5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" b="1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37708-8009-22B7-5DCA-9D4879296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Burndown Chart iteration2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33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2BDA4-88CD-B02A-5C6A-08A8404C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043" y="544255"/>
            <a:ext cx="9392421" cy="1330841"/>
          </a:xfrm>
        </p:spPr>
        <p:txBody>
          <a:bodyPr>
            <a:normAutofit/>
          </a:bodyPr>
          <a:lstStyle/>
          <a:p>
            <a:r>
              <a:rPr lang="en-US" b="1" dirty="0"/>
              <a:t>Agile Method &amp; Tasks Tracking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9A85457-FD87-3EDA-2514-6C750936C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endParaRPr lang="en-US" sz="2000"/>
          </a:p>
          <a:p>
            <a:pPr marL="0" indent="0">
              <a:buNone/>
            </a:pPr>
            <a:r>
              <a:rPr lang="en-US" sz="2000" b="1"/>
              <a:t>Scrum framework was followed:</a:t>
            </a:r>
          </a:p>
          <a:p>
            <a:pPr marL="0" indent="0">
              <a:buNone/>
            </a:pPr>
            <a:endParaRPr lang="en-US" sz="2000"/>
          </a:p>
          <a:p>
            <a:r>
              <a:rPr lang="en-US" sz="2000"/>
              <a:t>Firstly, the team creates a sprint goal and allocates tasks within team capacity.</a:t>
            </a:r>
          </a:p>
          <a:p>
            <a:r>
              <a:rPr lang="en-US" sz="2000"/>
              <a:t>The team tracks tasks using different tools.</a:t>
            </a:r>
          </a:p>
          <a:p>
            <a:r>
              <a:rPr lang="en-US" sz="2000"/>
              <a:t> The team meets every week to track tasks and sprint backlog.</a:t>
            </a:r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3EA414E-A39F-9801-923D-91A18C4CB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79" b="18679"/>
          <a:stretch/>
        </p:blipFill>
        <p:spPr>
          <a:xfrm>
            <a:off x="5962061" y="2419350"/>
            <a:ext cx="6009122" cy="3133725"/>
          </a:xfrm>
          <a:prstGeom prst="rect">
            <a:avLst/>
          </a:prstGeom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478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3F0B-9017-5ACA-743E-D5FE68B31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41711"/>
            <a:ext cx="3234466" cy="34743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Tasks Tracking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3193FD5-6A49-7562-EA76-F15D42E1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78DDAE-2A97-5062-C381-66C585ABC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1" b="10891"/>
          <a:stretch/>
        </p:blipFill>
        <p:spPr>
          <a:xfrm>
            <a:off x="3996467" y="818481"/>
            <a:ext cx="6711317" cy="412082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4235625-D255-EF86-DF07-B647F6DB3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171" y="2127687"/>
            <a:ext cx="7361558" cy="4564776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37E1115-C77F-2916-0D2F-7CA0B0F2E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47" y="2272752"/>
            <a:ext cx="3554327" cy="303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82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298785-4DF4-E875-6C17-265A6E817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ED1AD9-E324-18F8-91FF-0E227319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/>
              <a:t>Tasks Tracking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DA611-0CA7-1499-9986-4D943B093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We used burn-down charts to visually document sprint progress and facilitate discussions during Scrum events.</a:t>
            </a:r>
          </a:p>
          <a:p>
            <a:pPr marL="0" indent="0">
              <a:buNone/>
            </a:pPr>
            <a:endParaRPr lang="ar-SA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B0A4B8-EFB6-8C1B-C31F-7112B7B8D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4950" y="2290936"/>
            <a:ext cx="7549906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0046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1C5EF2-F427-93D4-278E-6D6C718FD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ED678-6472-08D4-90E9-B193EA2C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391694" cy="11493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There is a folder in the project repo for all meeting records.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23A24A6-6E1B-DEBE-D23C-4CD968583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8" y="2666573"/>
            <a:ext cx="5131088" cy="302734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C1D673-D20C-61BF-E9D9-9204B419C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" b="527"/>
          <a:stretch/>
        </p:blipFill>
        <p:spPr>
          <a:xfrm>
            <a:off x="5393764" y="1752600"/>
            <a:ext cx="682678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48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8FEBAE-46B1-794D-A44C-5E4FE1C77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197E8A-AE0E-72AF-4FAD-EC2979850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 dirty="0"/>
              <a:t>Milestone2.0 Outline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136FC-40FD-A932-959F-F2A92BC27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2872899"/>
            <a:ext cx="4243589" cy="3509612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Introduction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Milestone 2.0 Overview</a:t>
            </a:r>
            <a:r>
              <a:rPr lang="en-US" sz="1600" b="1" dirty="0">
                <a:latin typeface="Söhne"/>
              </a:rPr>
              <a:t>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Milestone 2.0 Features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Milestone 2.0 User Stories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Sprint Planning &amp; Iterations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Agile Method &amp; Tasks Tracking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Project Demo and code explanation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 dirty="0"/>
              <a:t> Key successes and Failures</a:t>
            </a:r>
          </a:p>
          <a:p>
            <a:pPr algn="l"/>
            <a:endParaRPr lang="en-US" sz="1600" b="1" dirty="0"/>
          </a:p>
        </p:txBody>
      </p:sp>
      <p:pic>
        <p:nvPicPr>
          <p:cNvPr id="14" name="Picture 13" descr="A digital stock market graph">
            <a:extLst>
              <a:ext uri="{FF2B5EF4-FFF2-40B4-BE49-F238E27FC236}">
                <a16:creationId xmlns:a16="http://schemas.microsoft.com/office/drawing/2014/main" id="{C671C41B-2F5D-F096-21FF-E27C54E1DF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15" r="1357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9737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12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96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12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28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6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92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28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8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05997E-07A2-4408-8242-A7FDE6411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6602" y="3051590"/>
            <a:ext cx="5134928" cy="16446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Project Demo</a:t>
            </a:r>
          </a:p>
        </p:txBody>
      </p:sp>
      <p:pic>
        <p:nvPicPr>
          <p:cNvPr id="7" name="Graphic 6" descr="Teacher">
            <a:extLst>
              <a:ext uri="{FF2B5EF4-FFF2-40B4-BE49-F238E27FC236}">
                <a16:creationId xmlns:a16="http://schemas.microsoft.com/office/drawing/2014/main" id="{CA34D616-6782-8839-BAAD-6B92431AD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62326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69CCC-2341-1CE6-244B-DB263604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Key Successes </a:t>
            </a:r>
            <a:r>
              <a:rPr lang="en-US" sz="2800" b="1" dirty="0"/>
              <a:t>and Failures</a:t>
            </a:r>
            <a:endParaRPr lang="ar-SA" sz="5400" dirty="0"/>
          </a:p>
        </p:txBody>
      </p:sp>
      <p:pic>
        <p:nvPicPr>
          <p:cNvPr id="5" name="Picture 4" descr="A person standing on top of a stack of books&#10;&#10;Description automatically generated">
            <a:extLst>
              <a:ext uri="{FF2B5EF4-FFF2-40B4-BE49-F238E27FC236}">
                <a16:creationId xmlns:a16="http://schemas.microsoft.com/office/drawing/2014/main" id="{512DC419-315F-6778-BE6D-DF68A1BA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1" r="1612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BD4EF-55D1-2EEF-FC8B-BE644EF47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 dirty="0"/>
              <a:t>Successful implementation of agile Scrum that facilitated the software development process.</a:t>
            </a:r>
          </a:p>
          <a:p>
            <a:r>
              <a:rPr lang="en-US" sz="2000" dirty="0"/>
              <a:t>The effective adaptation to emerging challenges and evolving requirements.</a:t>
            </a:r>
          </a:p>
          <a:p>
            <a:r>
              <a:rPr lang="en-US" sz="2000" dirty="0"/>
              <a:t>The effective team collaboration that mitigated unforeseen challenges.</a:t>
            </a:r>
          </a:p>
          <a:p>
            <a:r>
              <a:rPr lang="en-US" sz="2000" dirty="0"/>
              <a:t>Active learning through practice for technical achievements and software development.</a:t>
            </a:r>
          </a:p>
          <a:p>
            <a:r>
              <a:rPr lang="en-US" sz="2000" dirty="0"/>
              <a:t>Better planning could mitigate tasks delay and prevent backlogs.</a:t>
            </a:r>
            <a:endParaRPr lang="ar-SA" sz="2000" dirty="0"/>
          </a:p>
        </p:txBody>
      </p:sp>
    </p:spTree>
    <p:extLst>
      <p:ext uri="{BB962C8B-B14F-4D97-AF65-F5344CB8AC3E}">
        <p14:creationId xmlns:p14="http://schemas.microsoft.com/office/powerpoint/2010/main" val="1915802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69CCC-2341-1CE6-244B-DB263604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800" b="1" dirty="0"/>
              <a:t>Key Successes and </a:t>
            </a:r>
            <a:r>
              <a:rPr lang="en-US" sz="5000" b="1" dirty="0"/>
              <a:t>Failures</a:t>
            </a:r>
            <a:endParaRPr lang="ar-SA" sz="5000" dirty="0"/>
          </a:p>
        </p:txBody>
      </p:sp>
      <p:sp>
        <p:nvSpPr>
          <p:cNvPr id="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BD4EF-55D1-2EEF-FC8B-BE644EF47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Some requirements have been changed due to technical difficulties.</a:t>
            </a:r>
          </a:p>
          <a:p>
            <a:r>
              <a:rPr lang="en-US" sz="2200" dirty="0"/>
              <a:t> Users’ communications and forum into a chat room functionality.</a:t>
            </a:r>
          </a:p>
          <a:p>
            <a:endParaRPr lang="en-US" sz="2200" dirty="0"/>
          </a:p>
          <a:p>
            <a:pPr marL="0" indent="0">
              <a:buNone/>
            </a:pPr>
            <a:endParaRPr lang="ar-SA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2DC419-315F-6778-BE6D-DF68A1BA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" r="2003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16562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D0C3DE-0D18-AB93-C098-18F09C3F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Presentation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B25A6-01C8-D842-4749-039DF2F56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5729" y="4165152"/>
            <a:ext cx="5760846" cy="68207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15680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52EA1-E7BE-145F-C3C1-FCFC0715C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b="0" i="0" dirty="0">
                <a:effectLst/>
                <a:latin typeface="Söhne"/>
              </a:rPr>
              <a:t>Introduction </a:t>
            </a:r>
            <a:endParaRPr lang="ar-SA" sz="5400" dirty="0"/>
          </a:p>
        </p:txBody>
      </p:sp>
      <p:pic>
        <p:nvPicPr>
          <p:cNvPr id="5" name="Picture 4" descr="Digital graphs and numbers in 3D">
            <a:extLst>
              <a:ext uri="{FF2B5EF4-FFF2-40B4-BE49-F238E27FC236}">
                <a16:creationId xmlns:a16="http://schemas.microsoft.com/office/drawing/2014/main" id="{4ABE0B20-5DC4-7400-B02B-16FDCDA7F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97" r="2397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283FE-9D20-B7A1-A915-CCF687BDF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675" y="2655918"/>
            <a:ext cx="7235301" cy="353457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"Virtual Currency Exchange" project </a:t>
            </a:r>
            <a:r>
              <a:rPr lang="en-US" sz="2400" b="0" i="0" dirty="0">
                <a:effectLst/>
                <a:latin typeface="Söhne"/>
              </a:rPr>
              <a:t>is a web-based platform for simulating the experience of trading virtual currencies, including functionalities like currency conversion, tracking currency values, and managing virtual portfolios.</a:t>
            </a:r>
            <a:endParaRPr lang="ar-SA" sz="2400" dirty="0"/>
          </a:p>
          <a:p>
            <a:pPr marL="0" indent="0">
              <a:lnSpc>
                <a:spcPct val="150000"/>
              </a:lnSpc>
              <a:buNone/>
            </a:pPr>
            <a:endParaRPr lang="en-US" sz="240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91934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52EA1-E7BE-145F-C3C1-FCFC0715C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9856" y="329184"/>
            <a:ext cx="7039016" cy="1783080"/>
          </a:xfrm>
        </p:spPr>
        <p:txBody>
          <a:bodyPr anchor="b">
            <a:normAutofit/>
          </a:bodyPr>
          <a:lstStyle/>
          <a:p>
            <a:r>
              <a:rPr lang="en-US" sz="540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Milestone 2.0 Overview</a:t>
            </a:r>
            <a:r>
              <a:rPr lang="en-US" sz="5400" b="0" i="0" dirty="0">
                <a:effectLst/>
                <a:latin typeface="Söhne"/>
              </a:rPr>
              <a:t> </a:t>
            </a:r>
            <a:endParaRPr lang="ar-SA" sz="5400" dirty="0"/>
          </a:p>
        </p:txBody>
      </p:sp>
      <p:pic>
        <p:nvPicPr>
          <p:cNvPr id="5" name="Picture 4" descr="Digital graphs and numbers in 3D">
            <a:extLst>
              <a:ext uri="{FF2B5EF4-FFF2-40B4-BE49-F238E27FC236}">
                <a16:creationId xmlns:a16="http://schemas.microsoft.com/office/drawing/2014/main" id="{4ABE0B20-5DC4-7400-B02B-16FDCDA7F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97" r="2397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283FE-9D20-B7A1-A915-CCF687BDF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675" y="2655918"/>
            <a:ext cx="7235301" cy="353457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Milestone 2.0 plan for the "Virtual Currency Exchange" project focuses on expanding the functionality of the platform with essential features for user interaction and management.</a:t>
            </a:r>
            <a:r>
              <a:rPr lang="en-US" sz="2400" i="0" dirty="0">
                <a:effectLst/>
                <a:latin typeface="Söhne"/>
              </a:rPr>
              <a:t> Functionalities like currency conversion, tracking currency values, managing virtual portfolios, and </a:t>
            </a:r>
            <a:r>
              <a:rPr lang="en-US" sz="240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Communication Forum.</a:t>
            </a:r>
          </a:p>
        </p:txBody>
      </p:sp>
    </p:spTree>
    <p:extLst>
      <p:ext uri="{BB962C8B-B14F-4D97-AF65-F5344CB8AC3E}">
        <p14:creationId xmlns:p14="http://schemas.microsoft.com/office/powerpoint/2010/main" val="1305847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7ACB6-1314-2A6E-D2D9-37E02080C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b="1" i="0" dirty="0">
                <a:effectLst/>
                <a:latin typeface="Söhne"/>
              </a:rPr>
              <a:t>Application Features Overview</a:t>
            </a:r>
            <a:endParaRPr lang="ar-SA" sz="52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53841A-8581-4FAD-BFF4-B85E435C80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95606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598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7ACB6-1314-2A6E-D2D9-37E02080C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b="1" i="0" dirty="0">
                <a:effectLst/>
                <a:highlight>
                  <a:srgbClr val="FFFFFF"/>
                </a:highlight>
                <a:latin typeface="-apple-system"/>
              </a:rPr>
              <a:t>Milestone 2.0 Features:</a:t>
            </a:r>
          </a:p>
        </p:txBody>
      </p:sp>
      <p:pic>
        <p:nvPicPr>
          <p:cNvPr id="9" name="Picture 8" descr="Stock exchange numbers">
            <a:extLst>
              <a:ext uri="{FF2B5EF4-FFF2-40B4-BE49-F238E27FC236}">
                <a16:creationId xmlns:a16="http://schemas.microsoft.com/office/drawing/2014/main" id="{A5BCEFF0-2757-ED6E-15D6-3EF5AF5D05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75" r="26594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1F07A7-73C1-D3AE-D80D-3FD1B26FD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i="0" dirty="0">
                <a:effectLst/>
                <a:highlight>
                  <a:srgbClr val="FFFFFF"/>
                </a:highlight>
                <a:latin typeface="-apple-system"/>
              </a:rPr>
              <a:t>1. Transaction History:</a:t>
            </a:r>
          </a:p>
          <a:p>
            <a:pPr marL="0" indent="0">
              <a:buNone/>
            </a:pPr>
            <a:r>
              <a:rPr lang="en-US" sz="2000" b="0" i="0" dirty="0">
                <a:effectLst/>
                <a:highlight>
                  <a:srgbClr val="FFFFFF"/>
                </a:highlight>
                <a:latin typeface="-apple-system"/>
              </a:rPr>
              <a:t>Enable users to view the history of their transactions, including dates, amounts, and other relevant details.</a:t>
            </a:r>
          </a:p>
          <a:p>
            <a:pPr marL="0" indent="0">
              <a:buNone/>
            </a:pPr>
            <a:r>
              <a:rPr lang="en-US" sz="2000" b="1" i="0" dirty="0">
                <a:effectLst/>
                <a:highlight>
                  <a:srgbClr val="FFFFFF"/>
                </a:highlight>
                <a:latin typeface="-apple-system"/>
              </a:rPr>
              <a:t>2. User Portfolio Management:</a:t>
            </a:r>
          </a:p>
          <a:p>
            <a:pPr marL="0" indent="0">
              <a:buNone/>
            </a:pPr>
            <a:r>
              <a:rPr lang="en-US" sz="2000" b="0" i="0" dirty="0">
                <a:effectLst/>
                <a:highlight>
                  <a:srgbClr val="FFFFFF"/>
                </a:highlight>
                <a:latin typeface="-apple-system"/>
              </a:rPr>
              <a:t>Allow users to view and manage their virtual currency holdings.</a:t>
            </a:r>
          </a:p>
          <a:p>
            <a:pPr marL="0" indent="0">
              <a:buNone/>
            </a:pPr>
            <a:r>
              <a:rPr lang="en-US" sz="2000" b="1" i="0" dirty="0">
                <a:effectLst/>
                <a:highlight>
                  <a:srgbClr val="FFFFFF"/>
                </a:highlight>
                <a:latin typeface="-apple-system"/>
              </a:rPr>
              <a:t>3. User Communication Forum</a:t>
            </a:r>
          </a:p>
          <a:p>
            <a:pPr marL="0" indent="0">
              <a:buNone/>
            </a:pPr>
            <a:r>
              <a:rPr lang="en-US" sz="2000" b="0" i="0" dirty="0">
                <a:effectLst/>
                <a:highlight>
                  <a:srgbClr val="FFFFFF"/>
                </a:highlight>
                <a:latin typeface="-apple-system"/>
              </a:rPr>
              <a:t>Facilitate user interaction through a forum-like feature where users can post messages, respond, and engage with each other.</a:t>
            </a:r>
          </a:p>
        </p:txBody>
      </p:sp>
    </p:spTree>
    <p:extLst>
      <p:ext uri="{BB962C8B-B14F-4D97-AF65-F5344CB8AC3E}">
        <p14:creationId xmlns:p14="http://schemas.microsoft.com/office/powerpoint/2010/main" val="1289621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FC0523-0B1A-3DA7-998D-B34144D74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4A8E7-ED04-2A76-F8E8-2EA0678E2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i="0" dirty="0">
                <a:effectLst/>
                <a:highlight>
                  <a:srgbClr val="FFFFFF"/>
                </a:highlight>
                <a:latin typeface="-apple-system"/>
              </a:rPr>
              <a:t>Milestone 2.0 </a:t>
            </a:r>
            <a:r>
              <a:rPr lang="en-US" sz="5400" b="1" i="0" dirty="0">
                <a:effectLst/>
                <a:latin typeface="Söhne"/>
              </a:rPr>
              <a:t>User Stories</a:t>
            </a:r>
            <a:endParaRPr lang="ar-SA" sz="54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9234A-9901-C9E5-EF7E-15DA2F88B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718" y="2752078"/>
            <a:ext cx="4838331" cy="3558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-apple-system"/>
              </a:rPr>
              <a:t>1</a:t>
            </a:r>
            <a:r>
              <a:rPr lang="en-US" sz="1800" b="1" i="0" dirty="0">
                <a:effectLst/>
                <a:latin typeface="-apple-system"/>
              </a:rPr>
              <a:t>. As a user, I want to be able to sell virtual currencies at the current market rate.</a:t>
            </a:r>
          </a:p>
          <a:p>
            <a:pPr marL="0" indent="0">
              <a:buNone/>
            </a:pPr>
            <a:r>
              <a:rPr lang="en-US" sz="1800" b="1" dirty="0">
                <a:latin typeface="-apple-system"/>
              </a:rPr>
              <a:t>2. </a:t>
            </a:r>
            <a:r>
              <a:rPr lang="en-US" sz="1800" b="1" i="0" dirty="0">
                <a:effectLst/>
                <a:latin typeface="-apple-system"/>
              </a:rPr>
              <a:t>As a user, I want to view my transaction history to track my past activities.</a:t>
            </a:r>
          </a:p>
          <a:p>
            <a:pPr marL="0" indent="0">
              <a:buNone/>
            </a:pPr>
            <a:r>
              <a:rPr lang="en-US" sz="1800" b="1" dirty="0">
                <a:latin typeface="-apple-system"/>
              </a:rPr>
              <a:t>3</a:t>
            </a:r>
            <a:r>
              <a:rPr lang="en-US" sz="1800" b="1" i="0" dirty="0">
                <a:effectLst/>
                <a:latin typeface="-apple-system"/>
              </a:rPr>
              <a:t>. As a user, I want to see the current value of my portfolio, so that I know the performance of my investments.</a:t>
            </a:r>
          </a:p>
          <a:p>
            <a:pPr marL="0" indent="0">
              <a:buNone/>
            </a:pPr>
            <a:r>
              <a:rPr lang="en-US" sz="1800" b="1" dirty="0">
                <a:latin typeface="-apple-system"/>
              </a:rPr>
              <a:t>4. </a:t>
            </a:r>
            <a:r>
              <a:rPr lang="en-US" sz="1800" b="1" i="0" dirty="0">
                <a:effectLst/>
                <a:latin typeface="-apple-system"/>
              </a:rPr>
              <a:t>As a user, I want to be able to communicate with other users.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553E8A6-E01D-5534-0723-0EA8AFF3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269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B726D7-30C1-F340-6DAB-23EC4E84E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i="0" dirty="0">
                <a:effectLst/>
                <a:latin typeface="Söhne"/>
              </a:rPr>
              <a:t>Milestone 2.0 Sprints </a:t>
            </a:r>
            <a:endParaRPr lang="ar-SA" sz="5400" dirty="0"/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47549-D0BC-B842-595C-D4048A55D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b="1" i="0" dirty="0">
                <a:effectLst/>
                <a:latin typeface="-apple-system"/>
              </a:rPr>
              <a:t>Total: 41 days </a:t>
            </a:r>
            <a:r>
              <a:rPr lang="en-US" sz="1700" i="0" dirty="0">
                <a:effectLst/>
                <a:latin typeface="-apple-system"/>
              </a:rPr>
              <a:t>(until 04/17/2024 when Milestone 2.0 is due)</a:t>
            </a:r>
          </a:p>
          <a:p>
            <a:r>
              <a:rPr lang="en-US" sz="1700" b="1" i="0" dirty="0">
                <a:effectLst/>
                <a:latin typeface="-apple-system"/>
              </a:rPr>
              <a:t>Iteration 1: </a:t>
            </a:r>
            <a:r>
              <a:rPr lang="en-US" sz="1700" i="0" dirty="0">
                <a:effectLst/>
                <a:latin typeface="-apple-system"/>
              </a:rPr>
              <a:t>Transaction History and Portfolio Management</a:t>
            </a:r>
          </a:p>
          <a:p>
            <a:r>
              <a:rPr lang="en-US" sz="1700" dirty="0"/>
              <a:t>Duration: </a:t>
            </a:r>
            <a:r>
              <a:rPr lang="en-US" sz="1700" b="1" i="0" dirty="0">
                <a:effectLst/>
                <a:latin typeface="-apple-system"/>
              </a:rPr>
              <a:t>23 days.</a:t>
            </a:r>
          </a:p>
          <a:p>
            <a:endParaRPr lang="en-US" sz="1700" dirty="0"/>
          </a:p>
          <a:p>
            <a:r>
              <a:rPr lang="en-US" sz="1700" b="1" dirty="0"/>
              <a:t>Iteration 2:</a:t>
            </a:r>
            <a:r>
              <a:rPr lang="en-US" sz="1700" dirty="0"/>
              <a:t> </a:t>
            </a:r>
            <a:r>
              <a:rPr lang="en-US" sz="1700" i="0" dirty="0">
                <a:effectLst/>
                <a:latin typeface="-apple-system"/>
              </a:rPr>
              <a:t>User communication and forum</a:t>
            </a:r>
          </a:p>
          <a:p>
            <a:r>
              <a:rPr lang="en-US" sz="1700" dirty="0"/>
              <a:t>Duration: </a:t>
            </a:r>
            <a:r>
              <a:rPr lang="en-US" sz="1700" b="1" i="0" dirty="0">
                <a:effectLst/>
                <a:latin typeface="-apple-system"/>
              </a:rPr>
              <a:t>18 days.</a:t>
            </a:r>
          </a:p>
        </p:txBody>
      </p:sp>
      <p:pic>
        <p:nvPicPr>
          <p:cNvPr id="14" name="Picture 13" descr="Calendar on table">
            <a:extLst>
              <a:ext uri="{FF2B5EF4-FFF2-40B4-BE49-F238E27FC236}">
                <a16:creationId xmlns:a16="http://schemas.microsoft.com/office/drawing/2014/main" id="{7AE486D3-FD67-DD36-23EE-3C80F1A575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8850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598F4-2213-1847-D1B4-AC705A3FD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i="0">
                <a:solidFill>
                  <a:srgbClr val="FFFFFF"/>
                </a:solidFill>
                <a:effectLst/>
                <a:latin typeface="-apple-system"/>
              </a:rPr>
              <a:t>Iteration 1: Transaction History and Portfolio Management</a:t>
            </a:r>
            <a:br>
              <a:rPr lang="en-US" sz="2800" b="1" i="0">
                <a:solidFill>
                  <a:srgbClr val="FFFFFF"/>
                </a:solidFill>
                <a:effectLst/>
                <a:latin typeface="-apple-system"/>
              </a:rPr>
            </a:br>
            <a:endParaRPr lang="ar-SA" sz="2800">
              <a:solidFill>
                <a:srgbClr val="FFFFFF"/>
              </a:solidFill>
              <a:cs typeface="Times New Roman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CF5F29-B0AB-4810-9A8B-5138610123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85498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2145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f1456f4-02d9-46c9-b415-ab10da14614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8294BA5FCC0449BE6DCAB7D93500EE" ma:contentTypeVersion="8" ma:contentTypeDescription="Create a new document." ma:contentTypeScope="" ma:versionID="e02d42a875f3da7caaa9bbc7e3a69b9b">
  <xsd:schema xmlns:xsd="http://www.w3.org/2001/XMLSchema" xmlns:xs="http://www.w3.org/2001/XMLSchema" xmlns:p="http://schemas.microsoft.com/office/2006/metadata/properties" xmlns:ns3="1f1456f4-02d9-46c9-b415-ab10da146147" xmlns:ns4="723fa74e-48ab-4c02-bfc5-4a771b2a8e6a" targetNamespace="http://schemas.microsoft.com/office/2006/metadata/properties" ma:root="true" ma:fieldsID="9d7045bba74183b1b102af4ae84828f8" ns3:_="" ns4:_="">
    <xsd:import namespace="1f1456f4-02d9-46c9-b415-ab10da146147"/>
    <xsd:import namespace="723fa74e-48ab-4c02-bfc5-4a771b2a8e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1456f4-02d9-46c9-b415-ab10da1461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3fa74e-48ab-4c02-bfc5-4a771b2a8e6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BC47E3-5CA9-4293-AE8F-642D87CA97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4F654AD-D7A7-4BCD-8DA1-1582DFEAB55D}">
  <ds:schemaRefs>
    <ds:schemaRef ds:uri="1f1456f4-02d9-46c9-b415-ab10da14614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23fa74e-48ab-4c02-bfc5-4a771b2a8e6a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E2C5610-F20E-4964-9432-5994308C6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1456f4-02d9-46c9-b415-ab10da146147"/>
    <ds:schemaRef ds:uri="723fa74e-48ab-4c02-bfc5-4a771b2a8e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751</Words>
  <Application>Microsoft Office PowerPoint</Application>
  <PresentationFormat>Widescreen</PresentationFormat>
  <Paragraphs>93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-apple-system</vt:lpstr>
      <vt:lpstr>Aptos</vt:lpstr>
      <vt:lpstr>Aptos Display</vt:lpstr>
      <vt:lpstr>Arial</vt:lpstr>
      <vt:lpstr>Calibri</vt:lpstr>
      <vt:lpstr>Söhne</vt:lpstr>
      <vt:lpstr>Times New Roman</vt:lpstr>
      <vt:lpstr>Office Theme</vt:lpstr>
      <vt:lpstr>Virtual Currency Exchange Platform (VCEP)  A Web-based Virtual Currency Exchange for IST303 Course</vt:lpstr>
      <vt:lpstr>Milestone2.0 Outline</vt:lpstr>
      <vt:lpstr>Introduction </vt:lpstr>
      <vt:lpstr>Milestone 2.0 Overview </vt:lpstr>
      <vt:lpstr>Application Features Overview</vt:lpstr>
      <vt:lpstr>Milestone 2.0 Features:</vt:lpstr>
      <vt:lpstr>Milestone 2.0 User Stories</vt:lpstr>
      <vt:lpstr>Milestone 2.0 Sprints </vt:lpstr>
      <vt:lpstr>Iteration 1: Transaction History and Portfolio Management </vt:lpstr>
      <vt:lpstr>Transaction History Features: </vt:lpstr>
      <vt:lpstr>User Portfolio Management Features:</vt:lpstr>
      <vt:lpstr>Burndown Chart iteration1</vt:lpstr>
      <vt:lpstr>Iteration 2: User communication and forum </vt:lpstr>
      <vt:lpstr>User Communication Forum Features: </vt:lpstr>
      <vt:lpstr>Burndown Chart iteration2</vt:lpstr>
      <vt:lpstr>Agile Method &amp; Tasks Tracking</vt:lpstr>
      <vt:lpstr>Tasks Tracking</vt:lpstr>
      <vt:lpstr>Tasks Tracking</vt:lpstr>
      <vt:lpstr>There is a folder in the project repo for all meeting records.</vt:lpstr>
      <vt:lpstr>Project Demo</vt:lpstr>
      <vt:lpstr>Key Successes and Failures</vt:lpstr>
      <vt:lpstr>Key Successes and Failures</vt:lpstr>
      <vt:lpstr>Presentation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Currency Exchange Platform (VCEP) - A Web-based Virtual Currency Exchange for IST303 Course</dc:title>
  <dc:creator>Ahmed Alanazi</dc:creator>
  <cp:lastModifiedBy>Ahmed Alanazi</cp:lastModifiedBy>
  <cp:revision>17</cp:revision>
  <dcterms:created xsi:type="dcterms:W3CDTF">2024-03-03T00:36:21Z</dcterms:created>
  <dcterms:modified xsi:type="dcterms:W3CDTF">2024-04-18T01:22:32Z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0x010100928294BA5FCC0449BE6DCAB7D93500EE</vt:lpwstr>
  </property>
  <property fmtid="{D5CDD505-2E9C-101B-9397-08002B2CF9AE}" pid="3" name="MSIP_Label_186a3520-2f75-449a-9647-37aa285e138c_Enabled">
    <vt:lpwstr>true</vt:lpwstr>
  </property>
  <property fmtid="{D5CDD505-2E9C-101B-9397-08002B2CF9AE}" pid="4" name="MSIP_Label_186a3520-2f75-449a-9647-37aa285e138c_SetDate">
    <vt:lpwstr>2024-04-15T23:19:03Z</vt:lpwstr>
  </property>
  <property fmtid="{D5CDD505-2E9C-101B-9397-08002B2CF9AE}" pid="5" name="MSIP_Label_186a3520-2f75-449a-9647-37aa285e138c_Method">
    <vt:lpwstr>Standard</vt:lpwstr>
  </property>
  <property fmtid="{D5CDD505-2E9C-101B-9397-08002B2CF9AE}" pid="6" name="MSIP_Label_186a3520-2f75-449a-9647-37aa285e138c_Name">
    <vt:lpwstr>defa4170-0d19-0005-0004-bc88714345d2</vt:lpwstr>
  </property>
  <property fmtid="{D5CDD505-2E9C-101B-9397-08002B2CF9AE}" pid="7" name="MSIP_Label_186a3520-2f75-449a-9647-37aa285e138c_SiteId">
    <vt:lpwstr>19afb2c8-5efd-4718-a107-530ed963d11e</vt:lpwstr>
  </property>
  <property fmtid="{D5CDD505-2E9C-101B-9397-08002B2CF9AE}" pid="8" name="MSIP_Label_186a3520-2f75-449a-9647-37aa285e138c_ActionId">
    <vt:lpwstr>7e83e6e8-6bbc-452a-9f73-4a2b179d3547</vt:lpwstr>
  </property>
  <property fmtid="{D5CDD505-2E9C-101B-9397-08002B2CF9AE}" pid="9" name="MSIP_Label_186a3520-2f75-449a-9647-37aa285e138c_ContentBits">
    <vt:lpwstr>0</vt:lpwstr>
  </property>
</Properties>
</file>

<file path=docProps/thumbnail.jpeg>
</file>